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1" r:id="rId4"/>
    <p:sldId id="269" r:id="rId5"/>
    <p:sldId id="270" r:id="rId6"/>
    <p:sldId id="262" r:id="rId7"/>
    <p:sldId id="271" r:id="rId8"/>
    <p:sldId id="258" r:id="rId9"/>
    <p:sldId id="263" r:id="rId10"/>
    <p:sldId id="264" r:id="rId11"/>
    <p:sldId id="265" r:id="rId12"/>
    <p:sldId id="266" r:id="rId13"/>
    <p:sldId id="267" r:id="rId14"/>
    <p:sldId id="260" r:id="rId15"/>
    <p:sldId id="272"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0C4EF3F-7882-4FC9-BEAF-6EFE7DDA4B55}" type="datetimeFigureOut">
              <a:rPr lang="id-ID" smtClean="0"/>
              <a:pPr/>
              <a:t>24/11/2011</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F7A5250-B852-49FC-8B4B-71A16A4D4117}"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C4EF3F-7882-4FC9-BEAF-6EFE7DDA4B55}" type="datetimeFigureOut">
              <a:rPr lang="id-ID" smtClean="0"/>
              <a:pPr/>
              <a:t>24/11/2011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7A5250-B852-49FC-8B4B-71A16A4D411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C4EF3F-7882-4FC9-BEAF-6EFE7DDA4B55}" type="datetimeFigureOut">
              <a:rPr lang="id-ID" smtClean="0"/>
              <a:pPr/>
              <a:t>24/11/2011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7A5250-B852-49FC-8B4B-71A16A4D411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0C4EF3F-7882-4FC9-BEAF-6EFE7DDA4B55}" type="datetimeFigureOut">
              <a:rPr lang="id-ID" smtClean="0"/>
              <a:pPr/>
              <a:t>24/11/2011</a:t>
            </a:fld>
            <a:endParaRPr lang="id-ID"/>
          </a:p>
        </p:txBody>
      </p:sp>
      <p:sp>
        <p:nvSpPr>
          <p:cNvPr id="9" name="Slide Number Placeholder 8"/>
          <p:cNvSpPr>
            <a:spLocks noGrp="1"/>
          </p:cNvSpPr>
          <p:nvPr>
            <p:ph type="sldNum" sz="quarter" idx="15"/>
          </p:nvPr>
        </p:nvSpPr>
        <p:spPr/>
        <p:txBody>
          <a:bodyPr rtlCol="0"/>
          <a:lstStyle/>
          <a:p>
            <a:fld id="{AF7A5250-B852-49FC-8B4B-71A16A4D4117}"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0C4EF3F-7882-4FC9-BEAF-6EFE7DDA4B55}" type="datetimeFigureOut">
              <a:rPr lang="id-ID" smtClean="0"/>
              <a:pPr/>
              <a:t>24/11/2011</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AF7A5250-B852-49FC-8B4B-71A16A4D4117}"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C4EF3F-7882-4FC9-BEAF-6EFE7DDA4B55}" type="datetimeFigureOut">
              <a:rPr lang="id-ID" smtClean="0"/>
              <a:pPr/>
              <a:t>24/11/2011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7A5250-B852-49FC-8B4B-71A16A4D4117}"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0C4EF3F-7882-4FC9-BEAF-6EFE7DDA4B55}" type="datetimeFigureOut">
              <a:rPr lang="id-ID" smtClean="0"/>
              <a:pPr/>
              <a:t>24/11/2011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F7A5250-B852-49FC-8B4B-71A16A4D4117}"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0C4EF3F-7882-4FC9-BEAF-6EFE7DDA4B55}" type="datetimeFigureOut">
              <a:rPr lang="id-ID" smtClean="0"/>
              <a:pPr/>
              <a:t>24/11/2011</a:t>
            </a:fld>
            <a:endParaRPr lang="id-ID"/>
          </a:p>
        </p:txBody>
      </p:sp>
      <p:sp>
        <p:nvSpPr>
          <p:cNvPr id="7" name="Slide Number Placeholder 6"/>
          <p:cNvSpPr>
            <a:spLocks noGrp="1"/>
          </p:cNvSpPr>
          <p:nvPr>
            <p:ph type="sldNum" sz="quarter" idx="11"/>
          </p:nvPr>
        </p:nvSpPr>
        <p:spPr/>
        <p:txBody>
          <a:bodyPr rtlCol="0"/>
          <a:lstStyle/>
          <a:p>
            <a:fld id="{AF7A5250-B852-49FC-8B4B-71A16A4D4117}"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4EF3F-7882-4FC9-BEAF-6EFE7DDA4B55}" type="datetimeFigureOut">
              <a:rPr lang="id-ID" smtClean="0"/>
              <a:pPr/>
              <a:t>24/11/2011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F7A5250-B852-49FC-8B4B-71A16A4D411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0C4EF3F-7882-4FC9-BEAF-6EFE7DDA4B55}" type="datetimeFigureOut">
              <a:rPr lang="id-ID" smtClean="0"/>
              <a:pPr/>
              <a:t>24/11/2011</a:t>
            </a:fld>
            <a:endParaRPr lang="id-ID"/>
          </a:p>
        </p:txBody>
      </p:sp>
      <p:sp>
        <p:nvSpPr>
          <p:cNvPr id="22" name="Slide Number Placeholder 21"/>
          <p:cNvSpPr>
            <a:spLocks noGrp="1"/>
          </p:cNvSpPr>
          <p:nvPr>
            <p:ph type="sldNum" sz="quarter" idx="15"/>
          </p:nvPr>
        </p:nvSpPr>
        <p:spPr/>
        <p:txBody>
          <a:bodyPr rtlCol="0"/>
          <a:lstStyle/>
          <a:p>
            <a:fld id="{AF7A5250-B852-49FC-8B4B-71A16A4D4117}"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0C4EF3F-7882-4FC9-BEAF-6EFE7DDA4B55}" type="datetimeFigureOut">
              <a:rPr lang="id-ID" smtClean="0"/>
              <a:pPr/>
              <a:t>24/11/2011</a:t>
            </a:fld>
            <a:endParaRPr lang="id-ID"/>
          </a:p>
        </p:txBody>
      </p:sp>
      <p:sp>
        <p:nvSpPr>
          <p:cNvPr id="18" name="Slide Number Placeholder 17"/>
          <p:cNvSpPr>
            <a:spLocks noGrp="1"/>
          </p:cNvSpPr>
          <p:nvPr>
            <p:ph type="sldNum" sz="quarter" idx="11"/>
          </p:nvPr>
        </p:nvSpPr>
        <p:spPr/>
        <p:txBody>
          <a:bodyPr rtlCol="0"/>
          <a:lstStyle/>
          <a:p>
            <a:fld id="{AF7A5250-B852-49FC-8B4B-71A16A4D4117}"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0C4EF3F-7882-4FC9-BEAF-6EFE7DDA4B55}" type="datetimeFigureOut">
              <a:rPr lang="id-ID" smtClean="0"/>
              <a:pPr/>
              <a:t>24/11/2011</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F7A5250-B852-49FC-8B4B-71A16A4D411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1928802"/>
            <a:ext cx="6386530" cy="2214578"/>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PENILAIAN </a:t>
            </a:r>
            <a:r>
              <a:rPr lang="id-ID" sz="4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BUKU </a:t>
            </a:r>
            <a:r>
              <a:rPr lang="id-ID" sz="44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PELAJARAN BAHASA ARAB</a:t>
            </a:r>
            <a:r>
              <a:rPr lang="id-ID" sz="32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id-ID" sz="32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id-ID"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357166"/>
            <a:ext cx="7886728" cy="6017756"/>
          </a:xfrm>
        </p:spPr>
        <p:txBody>
          <a:bodyPr>
            <a:normAutofit fontScale="92500" lnSpcReduction="20000"/>
          </a:bodyPr>
          <a:lstStyle/>
          <a:p>
            <a:endParaRPr lang="id-ID" dirty="0" smtClean="0">
              <a:solidFill>
                <a:schemeClr val="tx1"/>
              </a:solidFill>
            </a:endParaRPr>
          </a:p>
          <a:p>
            <a:pPr>
              <a:lnSpc>
                <a:spcPct val="150000"/>
              </a:lnSpc>
            </a:pPr>
            <a:r>
              <a:rPr lang="id-ID" dirty="0" smtClean="0">
                <a:solidFill>
                  <a:schemeClr val="accent1"/>
                </a:solidFill>
                <a:effectLst>
                  <a:outerShdw blurRad="38100" dist="38100" dir="2700000" algn="tl">
                    <a:srgbClr val="000000">
                      <a:alpha val="43137"/>
                    </a:srgbClr>
                  </a:outerShdw>
                </a:effectLst>
              </a:rPr>
              <a:t>2. Keakuratan materi</a:t>
            </a:r>
          </a:p>
          <a:p>
            <a:pPr marL="265113" algn="just">
              <a:lnSpc>
                <a:spcPct val="150000"/>
              </a:lnSpc>
            </a:pPr>
            <a:r>
              <a:rPr lang="id-ID" b="0" dirty="0" smtClean="0">
                <a:solidFill>
                  <a:schemeClr val="tx1"/>
                </a:solidFill>
              </a:rPr>
              <a:t>Setelah materi memiliki kesesuaian dengan standar kompetensi dan kompetensi dasar yang ditentukan pemilihan materi yang digunakan juga harus akurat. Jangan sampai ketika membahas kompetensi dasar tertentu materi yang disajikan kurang relevan terhadap pencapaian kompetensi dasar.</a:t>
            </a:r>
          </a:p>
          <a:p>
            <a:pPr marL="265113" algn="just">
              <a:lnSpc>
                <a:spcPct val="150000"/>
              </a:lnSpc>
              <a:buFont typeface="Arial" pitchFamily="34" charset="0"/>
              <a:buChar char="•"/>
            </a:pPr>
            <a:r>
              <a:rPr lang="id-ID" b="0" dirty="0" smtClean="0">
                <a:solidFill>
                  <a:schemeClr val="tx1"/>
                </a:solidFill>
              </a:rPr>
              <a:t> Keakuratan dalam pelatihan</a:t>
            </a:r>
          </a:p>
          <a:p>
            <a:pPr marL="265113" lvl="0" algn="just">
              <a:lnSpc>
                <a:spcPct val="150000"/>
              </a:lnSpc>
              <a:buFont typeface="Arial" pitchFamily="34" charset="0"/>
              <a:buChar char="•"/>
            </a:pPr>
            <a:r>
              <a:rPr lang="id-ID" b="0" dirty="0" smtClean="0">
                <a:solidFill>
                  <a:schemeClr val="tx1"/>
                </a:solidFill>
              </a:rPr>
              <a:t> Keakuratan dalam konsep dan teori</a:t>
            </a:r>
          </a:p>
          <a:p>
            <a:pPr marL="265113" lvl="0" algn="just">
              <a:lnSpc>
                <a:spcPct val="150000"/>
              </a:lnSpc>
              <a:buFont typeface="Arial" pitchFamily="34" charset="0"/>
              <a:buChar char="•"/>
            </a:pPr>
            <a:r>
              <a:rPr lang="id-ID" b="0" dirty="0" smtClean="0">
                <a:solidFill>
                  <a:schemeClr val="tx1"/>
                </a:solidFill>
              </a:rPr>
              <a:t> Keakuratan dalam pemilihan contoh</a:t>
            </a:r>
          </a:p>
          <a:p>
            <a:pPr marL="265113" lvl="0" algn="just">
              <a:lnSpc>
                <a:spcPct val="150000"/>
              </a:lnSpc>
              <a:buFont typeface="Arial" pitchFamily="34" charset="0"/>
              <a:buChar char="•"/>
            </a:pPr>
            <a:r>
              <a:rPr lang="id-ID" b="0" dirty="0" smtClean="0">
                <a:solidFill>
                  <a:schemeClr val="tx1"/>
                </a:solidFill>
              </a:rPr>
              <a:t> Keakuratan dalam pemilihan wacana</a:t>
            </a:r>
          </a:p>
          <a:p>
            <a:pPr marL="265113" algn="just">
              <a:lnSpc>
                <a:spcPct val="150000"/>
              </a:lnSpc>
            </a:pPr>
            <a:endParaRPr lang="id-ID" b="0" dirty="0" smtClean="0">
              <a:solidFill>
                <a:schemeClr val="tx1"/>
              </a:solidFill>
            </a:endParaRPr>
          </a:p>
          <a:p>
            <a:pPr marL="0" lvl="1" algn="l">
              <a:lnSpc>
                <a:spcPct val="150000"/>
              </a:lnSpc>
              <a:spcBef>
                <a:spcPts val="600"/>
              </a:spcBef>
              <a:buSzPct val="70000"/>
            </a:pPr>
            <a:r>
              <a:rPr lang="id-ID" sz="1800" b="1" dirty="0" smtClean="0">
                <a:solidFill>
                  <a:schemeClr val="accent1"/>
                </a:solidFill>
                <a:effectLst>
                  <a:outerShdw blurRad="38100" dist="38100" dir="2700000" algn="tl">
                    <a:srgbClr val="000000">
                      <a:alpha val="43137"/>
                    </a:srgbClr>
                  </a:outerShdw>
                </a:effectLst>
              </a:rPr>
              <a:t>3. Materi Pendukung Pembelajaran</a:t>
            </a:r>
          </a:p>
          <a:p>
            <a:pPr marL="265113" lvl="0">
              <a:lnSpc>
                <a:spcPct val="150000"/>
              </a:lnSpc>
            </a:pPr>
            <a:r>
              <a:rPr lang="id-ID" b="0" dirty="0" smtClean="0">
                <a:solidFill>
                  <a:schemeClr val="tx1"/>
                </a:solidFill>
              </a:rPr>
              <a:t>a. Kesesuaian dengan perkembangan ilmu</a:t>
            </a:r>
          </a:p>
          <a:p>
            <a:pPr marL="265113" lvl="0">
              <a:lnSpc>
                <a:spcPct val="150000"/>
              </a:lnSpc>
            </a:pPr>
            <a:r>
              <a:rPr lang="id-ID" b="0" dirty="0" smtClean="0">
                <a:solidFill>
                  <a:schemeClr val="tx1"/>
                </a:solidFill>
              </a:rPr>
              <a:t>b. Kesesuaian fitur, contoh, dan rujukan</a:t>
            </a:r>
          </a:p>
          <a:p>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428604"/>
            <a:ext cx="7215238" cy="857256"/>
          </a:xfrm>
        </p:spPr>
        <p:txBody>
          <a:bodyPr>
            <a:normAutofit fontScale="90000"/>
          </a:bodyPr>
          <a:lstStyle/>
          <a:p>
            <a:pPr lvl="0"/>
            <a:r>
              <a:rPr lang="id-ID" dirty="0" smtClean="0">
                <a:solidFill>
                  <a:schemeClr val="accent1"/>
                </a:solidFill>
              </a:rPr>
              <a:t>Kelayakan Penyajian</a:t>
            </a:r>
            <a:r>
              <a:rPr lang="id-ID" dirty="0" smtClean="0"/>
              <a:t/>
            </a:r>
            <a:br>
              <a:rPr lang="id-ID" dirty="0" smtClean="0"/>
            </a:br>
            <a:endParaRPr lang="id-ID" dirty="0"/>
          </a:p>
        </p:txBody>
      </p:sp>
      <p:sp>
        <p:nvSpPr>
          <p:cNvPr id="3" name="Subtitle 2"/>
          <p:cNvSpPr>
            <a:spLocks noGrp="1"/>
          </p:cNvSpPr>
          <p:nvPr>
            <p:ph type="subTitle" idx="1"/>
          </p:nvPr>
        </p:nvSpPr>
        <p:spPr>
          <a:xfrm>
            <a:off x="1357290" y="1428736"/>
            <a:ext cx="7215238" cy="4946186"/>
          </a:xfrm>
        </p:spPr>
        <p:txBody>
          <a:bodyPr/>
          <a:lstStyle/>
          <a:p>
            <a:pPr lvl="0"/>
            <a:r>
              <a:rPr lang="id-ID" dirty="0" smtClean="0">
                <a:solidFill>
                  <a:schemeClr val="accent1"/>
                </a:solidFill>
                <a:effectLst>
                  <a:outerShdw blurRad="38100" dist="38100" dir="2700000" algn="tl">
                    <a:srgbClr val="000000">
                      <a:alpha val="43137"/>
                    </a:srgbClr>
                  </a:outerShdw>
                </a:effectLst>
              </a:rPr>
              <a:t>1. Teknik Penyajian</a:t>
            </a:r>
          </a:p>
          <a:p>
            <a:pPr marL="265113">
              <a:lnSpc>
                <a:spcPct val="150000"/>
              </a:lnSpc>
            </a:pPr>
            <a:r>
              <a:rPr lang="id-ID" b="0" dirty="0" smtClean="0">
                <a:solidFill>
                  <a:schemeClr val="tx1"/>
                </a:solidFill>
              </a:rPr>
              <a:t>Penyajian merupakan bagaimana sesuatu itu dikemas. Sesuatu walaupun bernilai bagus jika dikemas dengan tidak baik, tidak teratur, tidak runtut secara konsep tentu akan membuat yang bagus itu menjadi tidak menarik. </a:t>
            </a:r>
          </a:p>
          <a:p>
            <a:pPr lvl="0" indent="265113">
              <a:lnSpc>
                <a:spcPct val="150000"/>
              </a:lnSpc>
            </a:pPr>
            <a:r>
              <a:rPr lang="id-ID" b="0" dirty="0" smtClean="0">
                <a:solidFill>
                  <a:schemeClr val="tx1"/>
                </a:solidFill>
              </a:rPr>
              <a:t>a. Kekonsistenan Sistematika Penyajian</a:t>
            </a:r>
          </a:p>
          <a:p>
            <a:pPr lvl="0" indent="265113">
              <a:lnSpc>
                <a:spcPct val="150000"/>
              </a:lnSpc>
            </a:pPr>
            <a:r>
              <a:rPr lang="id-ID" b="0" dirty="0" smtClean="0">
                <a:solidFill>
                  <a:schemeClr val="tx1"/>
                </a:solidFill>
              </a:rPr>
              <a:t>b. Keruntutan konsep</a:t>
            </a:r>
          </a:p>
          <a:p>
            <a:pPr lvl="0" indent="265113">
              <a:lnSpc>
                <a:spcPct val="150000"/>
              </a:lnSpc>
            </a:pPr>
            <a:r>
              <a:rPr lang="id-ID" b="0" dirty="0" smtClean="0">
                <a:solidFill>
                  <a:schemeClr val="tx1"/>
                </a:solidFill>
              </a:rPr>
              <a:t>c. Keseimbangan antar bab</a:t>
            </a:r>
          </a:p>
          <a:p>
            <a:pPr>
              <a:lnSpc>
                <a:spcPct val="150000"/>
              </a:lnSpc>
            </a:pPr>
            <a:endParaRPr lang="id-ID"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500042"/>
            <a:ext cx="7172348" cy="5874880"/>
          </a:xfrm>
        </p:spPr>
        <p:txBody>
          <a:bodyPr>
            <a:normAutofit fontScale="92500"/>
          </a:bodyPr>
          <a:lstStyle/>
          <a:p>
            <a:endParaRPr lang="id-ID" dirty="0" smtClean="0"/>
          </a:p>
          <a:p>
            <a:r>
              <a:rPr lang="id-ID" dirty="0" smtClean="0">
                <a:solidFill>
                  <a:schemeClr val="accent1"/>
                </a:solidFill>
                <a:effectLst>
                  <a:outerShdw blurRad="38100" dist="38100" dir="2700000" algn="tl">
                    <a:srgbClr val="000000">
                      <a:alpha val="43137"/>
                    </a:srgbClr>
                  </a:outerShdw>
                </a:effectLst>
              </a:rPr>
              <a:t>2. Penyajian pembelajaran</a:t>
            </a:r>
          </a:p>
          <a:p>
            <a:pPr marL="265113" algn="just">
              <a:lnSpc>
                <a:spcPct val="160000"/>
              </a:lnSpc>
            </a:pPr>
            <a:r>
              <a:rPr lang="id-ID" b="0" dirty="0" smtClean="0">
                <a:solidFill>
                  <a:schemeClr val="tx1"/>
                </a:solidFill>
              </a:rPr>
              <a:t>Selain penyajian atau urutan penulisan dalam buku, penyajian juga berhubungan dengan penyajian pembelajaran. Buku teks bukan hanya sekadar menyajikan materi yang dikumpulkan melainkan juga menyajikan bagaimana materi tersebut dipelajari siswa. </a:t>
            </a:r>
          </a:p>
          <a:p>
            <a:pPr marL="265113" algn="just">
              <a:lnSpc>
                <a:spcPct val="160000"/>
              </a:lnSpc>
            </a:pPr>
            <a:r>
              <a:rPr lang="id-ID" b="0" dirty="0" smtClean="0">
                <a:solidFill>
                  <a:schemeClr val="tx1"/>
                </a:solidFill>
              </a:rPr>
              <a:t>a. Keterpusatan pada peserta didik</a:t>
            </a:r>
          </a:p>
          <a:p>
            <a:pPr marL="265113" lvl="0" algn="just">
              <a:lnSpc>
                <a:spcPct val="160000"/>
              </a:lnSpc>
            </a:pPr>
            <a:r>
              <a:rPr lang="id-ID" b="0" dirty="0" smtClean="0">
                <a:solidFill>
                  <a:schemeClr val="tx1"/>
                </a:solidFill>
              </a:rPr>
              <a:t>b. Keterangsangan metakognisi peserta didik</a:t>
            </a:r>
          </a:p>
          <a:p>
            <a:pPr marL="265113" algn="just">
              <a:lnSpc>
                <a:spcPct val="160000"/>
              </a:lnSpc>
            </a:pPr>
            <a:r>
              <a:rPr lang="id-ID" b="0" dirty="0" smtClean="0">
                <a:solidFill>
                  <a:schemeClr val="tx1"/>
                </a:solidFill>
              </a:rPr>
              <a:t>c. Kerangsangan daya imajinasi dan kreasi berpikir peserta didik</a:t>
            </a:r>
          </a:p>
          <a:p>
            <a:pPr marL="265113" lvl="0" algn="just">
              <a:lnSpc>
                <a:spcPct val="160000"/>
              </a:lnSpc>
            </a:pPr>
            <a:r>
              <a:rPr lang="id-ID" b="0" dirty="0" smtClean="0">
                <a:solidFill>
                  <a:schemeClr val="tx1"/>
                </a:solidFill>
              </a:rPr>
              <a:t>d. Bagian Penutup</a:t>
            </a:r>
          </a:p>
          <a:p>
            <a:pPr marL="265113" lvl="0" algn="just">
              <a:lnSpc>
                <a:spcPct val="160000"/>
              </a:lnSpc>
            </a:pPr>
            <a:r>
              <a:rPr lang="id-ID" b="0" dirty="0" smtClean="0">
                <a:solidFill>
                  <a:schemeClr val="tx1"/>
                </a:solidFill>
              </a:rPr>
              <a:t>e. Bagian isi </a:t>
            </a:r>
          </a:p>
          <a:p>
            <a:pPr marL="265113" algn="just">
              <a:lnSpc>
                <a:spcPct val="160000"/>
              </a:lnSpc>
            </a:pPr>
            <a:r>
              <a:rPr lang="id-ID" b="0" dirty="0" smtClean="0">
                <a:solidFill>
                  <a:schemeClr val="tx1"/>
                </a:solidFill>
              </a:rPr>
              <a:t>f. Bagian Pendahuluan</a:t>
            </a:r>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5984" y="500042"/>
            <a:ext cx="6172216" cy="5874880"/>
          </a:xfrm>
        </p:spPr>
        <p:txBody>
          <a:bodyPr>
            <a:normAutofit/>
          </a:bodyPr>
          <a:lstStyle/>
          <a:p>
            <a:pPr lvl="0"/>
            <a:endParaRPr lang="id-ID" dirty="0" smtClean="0"/>
          </a:p>
          <a:p>
            <a:pPr lvl="0">
              <a:lnSpc>
                <a:spcPct val="150000"/>
              </a:lnSpc>
            </a:pPr>
            <a:r>
              <a:rPr lang="id-ID" dirty="0" smtClean="0">
                <a:solidFill>
                  <a:schemeClr val="accent1"/>
                </a:solidFill>
                <a:effectLst>
                  <a:outerShdw blurRad="38100" dist="38100" dir="2700000" algn="tl">
                    <a:srgbClr val="000000">
                      <a:alpha val="43137"/>
                    </a:srgbClr>
                  </a:outerShdw>
                </a:effectLst>
              </a:rPr>
              <a:t>3. Pendukung Penyajian</a:t>
            </a:r>
          </a:p>
          <a:p>
            <a:pPr marL="265113" lvl="0">
              <a:lnSpc>
                <a:spcPct val="150000"/>
              </a:lnSpc>
              <a:buFont typeface="Arial" pitchFamily="34" charset="0"/>
              <a:buChar char="•"/>
            </a:pPr>
            <a:r>
              <a:rPr lang="id-ID" b="0" dirty="0" smtClean="0">
                <a:solidFill>
                  <a:schemeClr val="tx1"/>
                </a:solidFill>
              </a:rPr>
              <a:t> Pengantar </a:t>
            </a:r>
          </a:p>
          <a:p>
            <a:pPr marL="265113">
              <a:lnSpc>
                <a:spcPct val="150000"/>
              </a:lnSpc>
              <a:buFont typeface="Arial" pitchFamily="34" charset="0"/>
              <a:buChar char="•"/>
            </a:pPr>
            <a:r>
              <a:rPr lang="id-ID" b="0" dirty="0" smtClean="0">
                <a:solidFill>
                  <a:schemeClr val="tx1"/>
                </a:solidFill>
              </a:rPr>
              <a:t> Pendahuluan </a:t>
            </a:r>
          </a:p>
          <a:p>
            <a:pPr marL="265113">
              <a:lnSpc>
                <a:spcPct val="150000"/>
              </a:lnSpc>
              <a:buFont typeface="Arial" pitchFamily="34" charset="0"/>
              <a:buChar char="•"/>
            </a:pPr>
            <a:r>
              <a:rPr lang="id-ID" b="0" dirty="0" smtClean="0">
                <a:solidFill>
                  <a:schemeClr val="tx1"/>
                </a:solidFill>
              </a:rPr>
              <a:t> Daftar transliterasi Arab – Latin </a:t>
            </a:r>
          </a:p>
          <a:p>
            <a:pPr marL="265113">
              <a:lnSpc>
                <a:spcPct val="150000"/>
              </a:lnSpc>
              <a:buFont typeface="Arial" pitchFamily="34" charset="0"/>
              <a:buChar char="•"/>
            </a:pPr>
            <a:r>
              <a:rPr lang="id-ID" b="0" dirty="0" smtClean="0">
                <a:solidFill>
                  <a:schemeClr val="tx1"/>
                </a:solidFill>
              </a:rPr>
              <a:t> Glosarium </a:t>
            </a:r>
          </a:p>
          <a:p>
            <a:pPr marL="265113">
              <a:lnSpc>
                <a:spcPct val="150000"/>
              </a:lnSpc>
              <a:buFont typeface="Arial" pitchFamily="34" charset="0"/>
              <a:buChar char="•"/>
            </a:pPr>
            <a:r>
              <a:rPr lang="id-ID" b="0" dirty="0" smtClean="0">
                <a:solidFill>
                  <a:schemeClr val="tx1"/>
                </a:solidFill>
              </a:rPr>
              <a:t> Indeks </a:t>
            </a:r>
          </a:p>
          <a:p>
            <a:pPr marL="265113">
              <a:lnSpc>
                <a:spcPct val="150000"/>
              </a:lnSpc>
              <a:buFont typeface="Arial" pitchFamily="34" charset="0"/>
              <a:buChar char="•"/>
            </a:pPr>
            <a:r>
              <a:rPr lang="id-ID" b="0" dirty="0" smtClean="0">
                <a:solidFill>
                  <a:schemeClr val="tx1"/>
                </a:solidFill>
              </a:rPr>
              <a:t> Daftar pustaka </a:t>
            </a: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sz="2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INSTRUMEN PENILAIAN BUKU TEKS PELAJARAN BAHASA ARAB</a:t>
            </a:r>
            <a:r>
              <a:rPr lang="id-ID" dirty="0"/>
              <a:t/>
            </a:r>
            <a:br>
              <a:rPr lang="id-ID" dirty="0"/>
            </a:br>
            <a:endParaRPr lang="id-ID" dirty="0"/>
          </a:p>
        </p:txBody>
      </p:sp>
      <p:graphicFrame>
        <p:nvGraphicFramePr>
          <p:cNvPr id="4" name="Table 3"/>
          <p:cNvGraphicFramePr>
            <a:graphicFrameLocks noGrp="1"/>
          </p:cNvGraphicFramePr>
          <p:nvPr/>
        </p:nvGraphicFramePr>
        <p:xfrm>
          <a:off x="357158" y="1142983"/>
          <a:ext cx="8072492" cy="5072105"/>
        </p:xfrm>
        <a:graphic>
          <a:graphicData uri="http://schemas.openxmlformats.org/drawingml/2006/table">
            <a:tbl>
              <a:tblPr/>
              <a:tblGrid>
                <a:gridCol w="2752790"/>
                <a:gridCol w="2752790"/>
                <a:gridCol w="189530"/>
                <a:gridCol w="189530"/>
                <a:gridCol w="189530"/>
                <a:gridCol w="999161"/>
                <a:gridCol w="999161"/>
              </a:tblGrid>
              <a:tr h="332929">
                <a:tc>
                  <a:txBody>
                    <a:bodyPr/>
                    <a:lstStyle/>
                    <a:p>
                      <a:pPr algn="ctr">
                        <a:lnSpc>
                          <a:spcPct val="150000"/>
                        </a:lnSpc>
                        <a:spcAft>
                          <a:spcPts val="0"/>
                        </a:spcAft>
                      </a:pPr>
                      <a:r>
                        <a:rPr lang="id-ID" sz="600" dirty="0">
                          <a:solidFill>
                            <a:srgbClr val="000000"/>
                          </a:solidFill>
                          <a:latin typeface="Times New Roman"/>
                          <a:ea typeface="Times New Roman"/>
                          <a:cs typeface="Arial"/>
                        </a:rPr>
                        <a:t>SUB KOMPONEN</a:t>
                      </a:r>
                      <a:endParaRPr lang="id-ID" sz="600" dirty="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d-ID" sz="600" dirty="0">
                          <a:solidFill>
                            <a:srgbClr val="000000"/>
                          </a:solidFill>
                          <a:latin typeface="Times New Roman"/>
                          <a:ea typeface="Times New Roman"/>
                          <a:cs typeface="Arial"/>
                        </a:rPr>
                        <a:t>BUTIR</a:t>
                      </a:r>
                      <a:endParaRPr lang="id-ID" sz="600" dirty="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50000"/>
                        </a:lnSpc>
                        <a:spcAft>
                          <a:spcPts val="0"/>
                        </a:spcAft>
                      </a:pPr>
                      <a:r>
                        <a:rPr lang="id-ID" sz="600">
                          <a:solidFill>
                            <a:srgbClr val="000000"/>
                          </a:solidFill>
                          <a:latin typeface="Times New Roman"/>
                          <a:ea typeface="Times New Roman"/>
                          <a:cs typeface="Arial"/>
                        </a:rPr>
                        <a:t>SKOR</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l">
                        <a:lnSpc>
                          <a:spcPct val="150000"/>
                        </a:lnSpc>
                        <a:spcAft>
                          <a:spcPts val="0"/>
                        </a:spcAft>
                      </a:pPr>
                      <a:r>
                        <a:rPr lang="id-ID" sz="600">
                          <a:solidFill>
                            <a:srgbClr val="000000"/>
                          </a:solidFill>
                          <a:latin typeface="Times New Roman"/>
                          <a:ea typeface="Times New Roman"/>
                          <a:cs typeface="Arial"/>
                        </a:rPr>
                        <a:t>ALASAN PENILAIAN</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rowSpan="3">
                  <a:txBody>
                    <a:bodyPr/>
                    <a:lstStyle/>
                    <a:p>
                      <a:pPr algn="just">
                        <a:lnSpc>
                          <a:spcPct val="150000"/>
                        </a:lnSpc>
                        <a:spcAft>
                          <a:spcPts val="0"/>
                        </a:spcAft>
                      </a:pPr>
                      <a:r>
                        <a:rPr lang="id-ID" sz="600">
                          <a:solidFill>
                            <a:srgbClr val="000000"/>
                          </a:solidFill>
                          <a:latin typeface="Times New Roman"/>
                          <a:ea typeface="Times New Roman"/>
                          <a:cs typeface="Arial"/>
                        </a:rPr>
                        <a:t>A. KESESUAIAN URAIAN MATERI DENGAN SK DAN KD</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1. Kelengkapan materi</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id-ID" sz="600">
                          <a:solidFill>
                            <a:srgbClr val="000000"/>
                          </a:solidFill>
                          <a:latin typeface="Times New Roman"/>
                          <a:ea typeface="Times New Roman"/>
                          <a:cs typeface="Arial"/>
                        </a:rPr>
                        <a:t>1</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id-ID" sz="600">
                          <a:solidFill>
                            <a:srgbClr val="000000"/>
                          </a:solidFill>
                          <a:latin typeface="Times New Roman"/>
                          <a:ea typeface="Times New Roman"/>
                          <a:cs typeface="Arial"/>
                        </a:rPr>
                        <a:t>2</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id-ID" sz="600">
                          <a:solidFill>
                            <a:srgbClr val="000000"/>
                          </a:solidFill>
                          <a:latin typeface="Times New Roman"/>
                          <a:ea typeface="Times New Roman"/>
                          <a:cs typeface="Arial"/>
                        </a:rPr>
                        <a:t>3</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id-ID" sz="600">
                          <a:solidFill>
                            <a:srgbClr val="000000"/>
                          </a:solidFill>
                          <a:latin typeface="Times New Roman"/>
                          <a:ea typeface="Times New Roman"/>
                          <a:cs typeface="Arial"/>
                        </a:rPr>
                        <a:t>4</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vMerge="1">
                  <a:txBody>
                    <a:bodyPr/>
                    <a:lstStyle/>
                    <a:p>
                      <a:endParaRPr lang="id-ID"/>
                    </a:p>
                  </a:txBody>
                  <a:tcPr/>
                </a:tc>
                <a:tc>
                  <a:txBody>
                    <a:bodyPr/>
                    <a:lstStyle/>
                    <a:p>
                      <a:pPr algn="l">
                        <a:lnSpc>
                          <a:spcPct val="150000"/>
                        </a:lnSpc>
                        <a:spcAft>
                          <a:spcPts val="0"/>
                        </a:spcAft>
                      </a:pPr>
                      <a:r>
                        <a:rPr lang="id-ID" sz="600">
                          <a:solidFill>
                            <a:srgbClr val="000000"/>
                          </a:solidFill>
                          <a:latin typeface="Times New Roman"/>
                          <a:ea typeface="Times New Roman"/>
                          <a:cs typeface="Arial"/>
                        </a:rPr>
                        <a:t>2. Keluasan materi</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vMerge="1">
                  <a:txBody>
                    <a:bodyPr/>
                    <a:lstStyle/>
                    <a:p>
                      <a:endParaRPr lang="id-ID"/>
                    </a:p>
                  </a:txBody>
                  <a:tcPr/>
                </a:tc>
                <a:tc>
                  <a:txBody>
                    <a:bodyPr/>
                    <a:lstStyle/>
                    <a:p>
                      <a:pPr algn="l">
                        <a:lnSpc>
                          <a:spcPct val="150000"/>
                        </a:lnSpc>
                        <a:spcAft>
                          <a:spcPts val="0"/>
                        </a:spcAft>
                      </a:pPr>
                      <a:r>
                        <a:rPr lang="id-ID" sz="600">
                          <a:solidFill>
                            <a:srgbClr val="000000"/>
                          </a:solidFill>
                          <a:latin typeface="Times New Roman"/>
                          <a:ea typeface="Times New Roman"/>
                          <a:cs typeface="Arial"/>
                        </a:rPr>
                        <a:t>3. Kedalaman materi</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12">
                <a:tc>
                  <a:txBody>
                    <a:bodyPr/>
                    <a:lstStyle/>
                    <a:p>
                      <a:pPr algn="l">
                        <a:lnSpc>
                          <a:spcPct val="150000"/>
                        </a:lnSpc>
                        <a:spcAft>
                          <a:spcPts val="0"/>
                        </a:spcAft>
                      </a:pPr>
                      <a:r>
                        <a:rPr lang="id-ID" sz="600">
                          <a:solidFill>
                            <a:srgbClr val="000000"/>
                          </a:solidFill>
                          <a:latin typeface="Times New Roman"/>
                          <a:ea typeface="Times New Roman"/>
                          <a:cs typeface="Arial"/>
                        </a:rPr>
                        <a:t>RANGKUMAN DAN SARAN PERBAIKAN</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6465">
                <a:tc rowSpan="3">
                  <a:txBody>
                    <a:bodyPr/>
                    <a:lstStyle/>
                    <a:p>
                      <a:pPr algn="just">
                        <a:lnSpc>
                          <a:spcPct val="150000"/>
                        </a:lnSpc>
                        <a:spcAft>
                          <a:spcPts val="0"/>
                        </a:spcAft>
                      </a:pPr>
                      <a:r>
                        <a:rPr lang="id-ID" sz="600">
                          <a:solidFill>
                            <a:srgbClr val="000000"/>
                          </a:solidFill>
                          <a:latin typeface="Times New Roman"/>
                          <a:ea typeface="Times New Roman"/>
                          <a:cs typeface="Arial"/>
                        </a:rPr>
                        <a:t>B. KEAKURATAN MATERI</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1. Keakuratan gramatika</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vMerge="1">
                  <a:txBody>
                    <a:bodyPr/>
                    <a:lstStyle/>
                    <a:p>
                      <a:endParaRPr lang="id-ID"/>
                    </a:p>
                  </a:txBody>
                  <a:tcPr/>
                </a:tc>
                <a:tc>
                  <a:txBody>
                    <a:bodyPr/>
                    <a:lstStyle/>
                    <a:p>
                      <a:pPr algn="l">
                        <a:lnSpc>
                          <a:spcPct val="150000"/>
                        </a:lnSpc>
                        <a:spcAft>
                          <a:spcPts val="0"/>
                        </a:spcAft>
                      </a:pPr>
                      <a:r>
                        <a:rPr lang="id-ID" sz="600">
                          <a:solidFill>
                            <a:srgbClr val="000000"/>
                          </a:solidFill>
                          <a:latin typeface="Times New Roman"/>
                          <a:ea typeface="Times New Roman"/>
                          <a:cs typeface="Arial"/>
                        </a:rPr>
                        <a:t>2. Keakuratan istilah</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vMerge="1">
                  <a:txBody>
                    <a:bodyPr/>
                    <a:lstStyle/>
                    <a:p>
                      <a:endParaRPr lang="id-ID"/>
                    </a:p>
                  </a:txBody>
                  <a:tcPr/>
                </a:tc>
                <a:tc>
                  <a:txBody>
                    <a:bodyPr/>
                    <a:lstStyle/>
                    <a:p>
                      <a:pPr algn="l">
                        <a:lnSpc>
                          <a:spcPct val="150000"/>
                        </a:lnSpc>
                        <a:spcAft>
                          <a:spcPts val="0"/>
                        </a:spcAft>
                      </a:pPr>
                      <a:r>
                        <a:rPr lang="id-ID" sz="600">
                          <a:solidFill>
                            <a:srgbClr val="000000"/>
                          </a:solidFill>
                          <a:latin typeface="Times New Roman"/>
                          <a:ea typeface="Times New Roman"/>
                          <a:cs typeface="Arial"/>
                        </a:rPr>
                        <a:t>3. keakuratan gambar dan ilustrasi</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12">
                <a:tc>
                  <a:txBody>
                    <a:bodyPr/>
                    <a:lstStyle/>
                    <a:p>
                      <a:pPr algn="l">
                        <a:lnSpc>
                          <a:spcPct val="150000"/>
                        </a:lnSpc>
                        <a:spcAft>
                          <a:spcPts val="0"/>
                        </a:spcAft>
                      </a:pPr>
                      <a:r>
                        <a:rPr lang="id-ID" sz="600">
                          <a:solidFill>
                            <a:srgbClr val="000000"/>
                          </a:solidFill>
                          <a:latin typeface="Times New Roman"/>
                          <a:ea typeface="Times New Roman"/>
                          <a:cs typeface="Arial"/>
                        </a:rPr>
                        <a:t>RANGKUMAN DAN SARAN PERBAIKAN</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32929">
                <a:tc rowSpan="3">
                  <a:txBody>
                    <a:bodyPr/>
                    <a:lstStyle/>
                    <a:p>
                      <a:pPr algn="l">
                        <a:lnSpc>
                          <a:spcPct val="150000"/>
                        </a:lnSpc>
                        <a:spcAft>
                          <a:spcPts val="0"/>
                        </a:spcAft>
                      </a:pPr>
                      <a:r>
                        <a:rPr lang="id-ID" sz="600" dirty="0">
                          <a:solidFill>
                            <a:srgbClr val="000000"/>
                          </a:solidFill>
                          <a:latin typeface="Times New Roman"/>
                          <a:ea typeface="Times New Roman"/>
                          <a:cs typeface="Arial"/>
                        </a:rPr>
                        <a:t>C. KEMUTAKHIRAN MATERI</a:t>
                      </a:r>
                      <a:endParaRPr lang="id-ID" sz="600" dirty="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1. Kesesuaian materi dengan perkembangan </a:t>
                      </a:r>
                      <a:br>
                        <a:rPr lang="id-ID" sz="600">
                          <a:solidFill>
                            <a:srgbClr val="000000"/>
                          </a:solidFill>
                          <a:latin typeface="Times New Roman"/>
                          <a:ea typeface="Times New Roman"/>
                          <a:cs typeface="Arial"/>
                        </a:rPr>
                      </a:br>
                      <a:r>
                        <a:rPr lang="id-ID" sz="600">
                          <a:solidFill>
                            <a:srgbClr val="000000"/>
                          </a:solidFill>
                          <a:latin typeface="Times New Roman"/>
                          <a:ea typeface="Times New Roman"/>
                          <a:cs typeface="Arial"/>
                        </a:rPr>
                        <a:t>bahasa Arab </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vMerge="1">
                  <a:txBody>
                    <a:bodyPr/>
                    <a:lstStyle/>
                    <a:p>
                      <a:endParaRPr lang="id-ID"/>
                    </a:p>
                  </a:txBody>
                  <a:tcPr/>
                </a:tc>
                <a:tc>
                  <a:txBody>
                    <a:bodyPr/>
                    <a:lstStyle/>
                    <a:p>
                      <a:pPr algn="l">
                        <a:lnSpc>
                          <a:spcPct val="150000"/>
                        </a:lnSpc>
                        <a:spcAft>
                          <a:spcPts val="0"/>
                        </a:spcAft>
                      </a:pPr>
                      <a:r>
                        <a:rPr lang="id-ID" sz="600">
                          <a:solidFill>
                            <a:srgbClr val="000000"/>
                          </a:solidFill>
                          <a:latin typeface="Times New Roman"/>
                          <a:ea typeface="Times New Roman"/>
                          <a:cs typeface="Arial"/>
                        </a:rPr>
                        <a:t>2. Contoh dan kasus akurat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vMerge="1">
                  <a:txBody>
                    <a:bodyPr/>
                    <a:lstStyle/>
                    <a:p>
                      <a:endParaRPr lang="id-ID"/>
                    </a:p>
                  </a:txBody>
                  <a:tcPr/>
                </a:tc>
                <a:tc>
                  <a:txBody>
                    <a:bodyPr/>
                    <a:lstStyle/>
                    <a:p>
                      <a:pPr algn="l">
                        <a:lnSpc>
                          <a:spcPct val="150000"/>
                        </a:lnSpc>
                        <a:spcAft>
                          <a:spcPts val="0"/>
                        </a:spcAft>
                      </a:pPr>
                      <a:r>
                        <a:rPr lang="id-ID" sz="600">
                          <a:solidFill>
                            <a:srgbClr val="000000"/>
                          </a:solidFill>
                          <a:latin typeface="Times New Roman"/>
                          <a:ea typeface="Times New Roman"/>
                          <a:cs typeface="Arial"/>
                        </a:rPr>
                        <a:t>5. Kemutakhiran pustaka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12">
                <a:tc>
                  <a:txBody>
                    <a:bodyPr/>
                    <a:lstStyle/>
                    <a:p>
                      <a:pPr algn="l">
                        <a:lnSpc>
                          <a:spcPct val="150000"/>
                        </a:lnSpc>
                        <a:spcAft>
                          <a:spcPts val="0"/>
                        </a:spcAft>
                      </a:pPr>
                      <a:r>
                        <a:rPr lang="id-ID" sz="600">
                          <a:solidFill>
                            <a:srgbClr val="000000"/>
                          </a:solidFill>
                          <a:latin typeface="Times New Roman"/>
                          <a:ea typeface="Times New Roman"/>
                          <a:cs typeface="Arial"/>
                        </a:rPr>
                        <a:t>RANGKUMAN DAN SARAN PERBAIKAN</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6465">
                <a:tc rowSpan="2">
                  <a:txBody>
                    <a:bodyPr/>
                    <a:lstStyle/>
                    <a:p>
                      <a:pPr algn="l">
                        <a:lnSpc>
                          <a:spcPct val="150000"/>
                        </a:lnSpc>
                        <a:spcAft>
                          <a:spcPts val="0"/>
                        </a:spcAft>
                      </a:pPr>
                      <a:r>
                        <a:rPr lang="id-ID" sz="600">
                          <a:solidFill>
                            <a:srgbClr val="000000"/>
                          </a:solidFill>
                          <a:latin typeface="Times New Roman"/>
                          <a:ea typeface="Times New Roman"/>
                          <a:cs typeface="Arial"/>
                        </a:rPr>
                        <a:t>D. KESESUAIAN BUDAYA</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1. Cakupan tema</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vMerge="1">
                  <a:txBody>
                    <a:bodyPr/>
                    <a:lstStyle/>
                    <a:p>
                      <a:endParaRPr lang="id-ID"/>
                    </a:p>
                  </a:txBody>
                  <a:tcPr/>
                </a:tc>
                <a:tc>
                  <a:txBody>
                    <a:bodyPr/>
                    <a:lstStyle/>
                    <a:p>
                      <a:pPr algn="l">
                        <a:lnSpc>
                          <a:spcPct val="150000"/>
                        </a:lnSpc>
                        <a:spcAft>
                          <a:spcPts val="0"/>
                        </a:spcAft>
                      </a:pPr>
                      <a:r>
                        <a:rPr lang="id-ID" sz="600">
                          <a:solidFill>
                            <a:srgbClr val="000000"/>
                          </a:solidFill>
                          <a:latin typeface="Times New Roman"/>
                          <a:ea typeface="Times New Roman"/>
                          <a:cs typeface="Arial"/>
                        </a:rPr>
                        <a:t>2. wawasan kebangsaan</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12">
                <a:tc>
                  <a:txBody>
                    <a:bodyPr/>
                    <a:lstStyle/>
                    <a:p>
                      <a:pPr algn="l">
                        <a:lnSpc>
                          <a:spcPct val="150000"/>
                        </a:lnSpc>
                        <a:spcAft>
                          <a:spcPts val="0"/>
                        </a:spcAft>
                      </a:pPr>
                      <a:r>
                        <a:rPr lang="id-ID" sz="600">
                          <a:solidFill>
                            <a:srgbClr val="000000"/>
                          </a:solidFill>
                          <a:latin typeface="Times New Roman"/>
                          <a:ea typeface="Times New Roman"/>
                          <a:cs typeface="Arial"/>
                        </a:rPr>
                        <a:t>RANGKUMAN DAN SARAN PERBAIKAN</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6465">
                <a:tc rowSpan="2">
                  <a:txBody>
                    <a:bodyPr/>
                    <a:lstStyle/>
                    <a:p>
                      <a:pPr algn="l">
                        <a:lnSpc>
                          <a:spcPct val="150000"/>
                        </a:lnSpc>
                        <a:spcAft>
                          <a:spcPts val="0"/>
                        </a:spcAft>
                      </a:pPr>
                      <a:r>
                        <a:rPr lang="id-ID" sz="600">
                          <a:solidFill>
                            <a:srgbClr val="000000"/>
                          </a:solidFill>
                          <a:latin typeface="Times New Roman"/>
                          <a:ea typeface="Times New Roman"/>
                          <a:cs typeface="Arial"/>
                        </a:rPr>
                        <a:t>E. RANGKUMAN DAN EVALUASI</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1. latihan penguatan</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vMerge="1">
                  <a:txBody>
                    <a:bodyPr/>
                    <a:lstStyle/>
                    <a:p>
                      <a:endParaRPr lang="id-ID"/>
                    </a:p>
                  </a:txBody>
                  <a:tcPr/>
                </a:tc>
                <a:tc>
                  <a:txBody>
                    <a:bodyPr/>
                    <a:lstStyle/>
                    <a:p>
                      <a:pPr algn="l">
                        <a:lnSpc>
                          <a:spcPct val="150000"/>
                        </a:lnSpc>
                        <a:spcAft>
                          <a:spcPts val="0"/>
                        </a:spcAft>
                      </a:pPr>
                      <a:r>
                        <a:rPr lang="id-ID" sz="600">
                          <a:solidFill>
                            <a:srgbClr val="000000"/>
                          </a:solidFill>
                          <a:latin typeface="Times New Roman"/>
                          <a:ea typeface="Times New Roman"/>
                          <a:cs typeface="Arial"/>
                        </a:rPr>
                        <a:t>2. evaluasi kemampuan</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12">
                <a:tc>
                  <a:txBody>
                    <a:bodyPr/>
                    <a:lstStyle/>
                    <a:p>
                      <a:pPr algn="l">
                        <a:lnSpc>
                          <a:spcPct val="150000"/>
                        </a:lnSpc>
                        <a:spcAft>
                          <a:spcPts val="0"/>
                        </a:spcAft>
                      </a:pPr>
                      <a:r>
                        <a:rPr lang="id-ID" sz="600">
                          <a:solidFill>
                            <a:srgbClr val="000000"/>
                          </a:solidFill>
                          <a:latin typeface="Times New Roman"/>
                          <a:ea typeface="Times New Roman"/>
                          <a:cs typeface="Arial"/>
                        </a:rPr>
                        <a:t>RANGKUMAN DAN SARAN PERBAIKAN</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6465">
                <a:tc>
                  <a:txBody>
                    <a:bodyPr/>
                    <a:lstStyle/>
                    <a:p>
                      <a:pPr algn="l">
                        <a:lnSpc>
                          <a:spcPct val="150000"/>
                        </a:lnSpc>
                        <a:spcAft>
                          <a:spcPts val="0"/>
                        </a:spcAft>
                      </a:pPr>
                      <a:r>
                        <a:rPr lang="id-ID" sz="600">
                          <a:solidFill>
                            <a:srgbClr val="000000"/>
                          </a:solidFill>
                          <a:latin typeface="Times New Roman"/>
                          <a:ea typeface="Times New Roman"/>
                          <a:cs typeface="Arial"/>
                        </a:rPr>
                        <a:t>F. PENGAYAAN</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1. Materi pengayaan kosakata (mufrada:t)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2. Materi pengayaan gramatika (qawa:id)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65">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3. Materi pengayaan keterampilan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id-ID" sz="600">
                          <a:solidFill>
                            <a:srgbClr val="000000"/>
                          </a:solidFill>
                          <a:latin typeface="Times New Roman"/>
                          <a:ea typeface="Times New Roman"/>
                          <a:cs typeface="Arial"/>
                        </a:rPr>
                        <a:t> </a:t>
                      </a:r>
                      <a:endParaRPr lang="id-ID" sz="60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12">
                <a:tc>
                  <a:txBody>
                    <a:bodyPr/>
                    <a:lstStyle/>
                    <a:p>
                      <a:pPr algn="l">
                        <a:lnSpc>
                          <a:spcPct val="150000"/>
                        </a:lnSpc>
                        <a:spcAft>
                          <a:spcPts val="0"/>
                        </a:spcAft>
                      </a:pPr>
                      <a:r>
                        <a:rPr lang="id-ID" sz="600">
                          <a:solidFill>
                            <a:srgbClr val="000000"/>
                          </a:solidFill>
                          <a:latin typeface="Times New Roman"/>
                          <a:ea typeface="Times New Roman"/>
                          <a:cs typeface="Arial"/>
                        </a:rPr>
                        <a:t>RANGKUMAN DAN SARAN PERBAIKAN</a:t>
                      </a:r>
                      <a:endParaRPr lang="id-ID" sz="600">
                        <a:latin typeface="Calibri"/>
                        <a:ea typeface="Times New Roman"/>
                        <a:cs typeface="Arial"/>
                      </a:endParaRPr>
                    </a:p>
                  </a:txBody>
                  <a:tcPr marL="35754" marR="357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50000"/>
                        </a:lnSpc>
                        <a:spcAft>
                          <a:spcPts val="0"/>
                        </a:spcAft>
                      </a:pPr>
                      <a:r>
                        <a:rPr lang="id-ID" sz="600" dirty="0">
                          <a:solidFill>
                            <a:srgbClr val="000000"/>
                          </a:solidFill>
                          <a:latin typeface="Times New Roman"/>
                          <a:ea typeface="Times New Roman"/>
                          <a:cs typeface="Arial"/>
                        </a:rPr>
                        <a:t> </a:t>
                      </a:r>
                      <a:endParaRPr lang="id-ID" sz="600" dirty="0">
                        <a:latin typeface="Calibri"/>
                        <a:ea typeface="Times New Roman"/>
                        <a:cs typeface="Arial"/>
                      </a:endParaRPr>
                    </a:p>
                  </a:txBody>
                  <a:tcPr marL="35754" marR="357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sekian</a:t>
            </a:r>
            <a:endParaRPr lang="id-ID" dirty="0"/>
          </a:p>
        </p:txBody>
      </p:sp>
      <p:sp>
        <p:nvSpPr>
          <p:cNvPr id="3" name="Content Placeholder 2"/>
          <p:cNvSpPr>
            <a:spLocks noGrp="1"/>
          </p:cNvSpPr>
          <p:nvPr>
            <p:ph sz="quarter" idx="1"/>
          </p:nvPr>
        </p:nvSpPr>
        <p:spPr/>
        <p:txBody>
          <a:bodyPr/>
          <a:lstStyle/>
          <a:p>
            <a:pPr>
              <a:buNone/>
            </a:pPr>
            <a:r>
              <a:rPr lang="id-ID" dirty="0" smtClean="0">
                <a:latin typeface="Kristen ITC" pitchFamily="66" charset="0"/>
              </a:rPr>
              <a:t>TERIMA KASIH</a:t>
            </a:r>
          </a:p>
          <a:p>
            <a:pPr>
              <a:buNone/>
            </a:pPr>
            <a:r>
              <a:rPr lang="id-ID" dirty="0" smtClean="0">
                <a:latin typeface="Kristen ITC" pitchFamily="66" charset="0"/>
              </a:rPr>
              <a:t>SEMOGA BERMANFAAT</a:t>
            </a:r>
            <a:endParaRPr lang="id-ID" dirty="0">
              <a:latin typeface="Kristen ITC"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1357298"/>
            <a:ext cx="6172200" cy="5017624"/>
          </a:xfrm>
        </p:spPr>
        <p:txBody>
          <a:bodyPr>
            <a:normAutofit/>
          </a:bodyPr>
          <a:lstStyle/>
          <a:p>
            <a:pPr algn="just"/>
            <a:endParaRPr lang="id-ID" dirty="0" smtClean="0"/>
          </a:p>
          <a:p>
            <a:pPr algn="just">
              <a:lnSpc>
                <a:spcPct val="150000"/>
              </a:lnSpc>
            </a:pPr>
            <a:r>
              <a:rPr lang="id-ID" sz="2800" dirty="0" smtClean="0">
                <a:solidFill>
                  <a:schemeClr val="accent1"/>
                </a:solidFill>
                <a:effectLst>
                  <a:outerShdw blurRad="38100" dist="38100" dir="2700000" algn="tl">
                    <a:srgbClr val="000000">
                      <a:alpha val="43137"/>
                    </a:srgbClr>
                  </a:outerShdw>
                </a:effectLst>
              </a:rPr>
              <a:t>Disusun Oleh:</a:t>
            </a:r>
          </a:p>
          <a:p>
            <a:pPr algn="just">
              <a:lnSpc>
                <a:spcPct val="150000"/>
              </a:lnSpc>
            </a:pPr>
            <a:r>
              <a:rPr lang="id-ID" sz="2400" dirty="0" smtClean="0">
                <a:solidFill>
                  <a:schemeClr val="tx1"/>
                </a:solidFill>
                <a:effectLst>
                  <a:outerShdw blurRad="38100" dist="38100" dir="2700000" algn="tl">
                    <a:srgbClr val="000000">
                      <a:alpha val="43137"/>
                    </a:srgbClr>
                  </a:outerShdw>
                </a:effectLst>
              </a:rPr>
              <a:t>Kelompok IV PBA V / B</a:t>
            </a:r>
          </a:p>
          <a:p>
            <a:pPr algn="just">
              <a:lnSpc>
                <a:spcPct val="150000"/>
              </a:lnSpc>
            </a:pPr>
            <a:r>
              <a:rPr lang="id-ID" dirty="0" smtClean="0">
                <a:solidFill>
                  <a:schemeClr val="tx1"/>
                </a:solidFill>
              </a:rPr>
              <a:t>Nani Barkah Munawaroh	 1209203061</a:t>
            </a:r>
          </a:p>
          <a:p>
            <a:pPr algn="just">
              <a:lnSpc>
                <a:spcPct val="150000"/>
              </a:lnSpc>
            </a:pPr>
            <a:r>
              <a:rPr lang="id-ID" dirty="0" smtClean="0">
                <a:solidFill>
                  <a:schemeClr val="tx1"/>
                </a:solidFill>
              </a:rPr>
              <a:t>Purnama Wirawan		 1209203066</a:t>
            </a:r>
          </a:p>
          <a:p>
            <a:pPr algn="just">
              <a:lnSpc>
                <a:spcPct val="150000"/>
              </a:lnSpc>
            </a:pPr>
            <a:r>
              <a:rPr lang="id-ID" dirty="0" smtClean="0">
                <a:solidFill>
                  <a:schemeClr val="tx1"/>
                </a:solidFill>
              </a:rPr>
              <a:t>Ranran Siti Nurhasanah	 1209203067</a:t>
            </a:r>
          </a:p>
          <a:p>
            <a:pPr algn="just">
              <a:lnSpc>
                <a:spcPct val="150000"/>
              </a:lnSpc>
            </a:pPr>
            <a:r>
              <a:rPr lang="id-ID" dirty="0" smtClean="0">
                <a:solidFill>
                  <a:schemeClr val="tx1"/>
                </a:solidFill>
              </a:rPr>
              <a:t>Zakiah Ulfah			 1209203087</a:t>
            </a:r>
          </a:p>
          <a:p>
            <a:pPr algn="just">
              <a:lnSpc>
                <a:spcPct val="150000"/>
              </a:lnSpc>
            </a:pPr>
            <a:r>
              <a:rPr lang="id-ID" dirty="0" smtClean="0">
                <a:solidFill>
                  <a:schemeClr val="tx1"/>
                </a:solidFill>
              </a:rPr>
              <a:t>Siti Nurasiah Jamil		 1210203085</a:t>
            </a:r>
          </a:p>
          <a:p>
            <a:pPr algn="just"/>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7467600" cy="703282"/>
          </a:xfrm>
        </p:spPr>
        <p:txBody>
          <a:bodyPr>
            <a:normAutofit/>
          </a:bodyPr>
          <a:lstStyle/>
          <a:p>
            <a:pPr algn="ctr"/>
            <a:r>
              <a:rPr lang="id-ID"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DASAR PEMIKIRAN</a:t>
            </a:r>
            <a:endParaRPr lang="id-ID"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quarter" idx="1"/>
          </p:nvPr>
        </p:nvSpPr>
        <p:spPr>
          <a:xfrm>
            <a:off x="457200" y="1814514"/>
            <a:ext cx="7467600" cy="4257692"/>
          </a:xfrm>
          <a:ln>
            <a:solidFill>
              <a:schemeClr val="bg1"/>
            </a:solidFill>
          </a:ln>
        </p:spPr>
        <p:txBody>
          <a:bodyPr>
            <a:normAutofit/>
          </a:bodyPr>
          <a:lstStyle/>
          <a:p>
            <a:pPr marL="0" indent="0" algn="just">
              <a:buNone/>
            </a:pPr>
            <a:r>
              <a:rPr lang="id-ID" dirty="0" smtClean="0">
                <a:effectLst>
                  <a:glow rad="101600">
                    <a:schemeClr val="accent1">
                      <a:satMod val="175000"/>
                      <a:alpha val="40000"/>
                    </a:schemeClr>
                  </a:glow>
                </a:effectLst>
              </a:rPr>
              <a:t>Buku pelajaran adalah buku yang dijadikan pegangan siswa pada jenjang tertentu sebagai media pembelajaran (instruksional), berkaitan dengan bidang studi tertentu. </a:t>
            </a:r>
          </a:p>
          <a:p>
            <a:pPr marL="0" indent="0" algn="just">
              <a:buNone/>
            </a:pPr>
            <a:endParaRPr lang="id-ID" dirty="0" smtClean="0">
              <a:effectLst>
                <a:glow rad="101600">
                  <a:schemeClr val="accent1">
                    <a:satMod val="175000"/>
                    <a:alpha val="40000"/>
                  </a:schemeClr>
                </a:glow>
              </a:effectLst>
            </a:endParaRPr>
          </a:p>
          <a:p>
            <a:pPr marL="0" indent="0" algn="just">
              <a:buNone/>
            </a:pPr>
            <a:r>
              <a:rPr lang="id-ID" dirty="0" smtClean="0">
                <a:effectLst>
                  <a:glow rad="101600">
                    <a:schemeClr val="accent1">
                      <a:satMod val="175000"/>
                      <a:alpha val="40000"/>
                    </a:schemeClr>
                  </a:glow>
                </a:effectLst>
              </a:rPr>
              <a:t>Buku pelajaran merupakan buku standar yang disusun oleh pakar dalam bidangnya, biasa dilengkapi sarana pembelajaran (seperti pita rekaman), dan digunakan sebagai penunjang program pembelajaran. </a:t>
            </a:r>
            <a:endParaRPr lang="id-ID" dirty="0">
              <a:effectLst>
                <a:glow rad="101600">
                  <a:schemeClr val="accent1">
                    <a:satMod val="175000"/>
                    <a:alpha val="40000"/>
                  </a:schemeClr>
                </a:glo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3">
                    <a:lumMod val="60000"/>
                    <a:lumOff val="40000"/>
                  </a:schemeClr>
                </a:solidFill>
                <a:effectLst>
                  <a:outerShdw blurRad="38100" dist="38100" dir="2700000" algn="tl">
                    <a:srgbClr val="C0C0C0"/>
                  </a:outerShdw>
                </a:effectLst>
                <a:latin typeface="Arial Narrow" pitchFamily="34" charset="0"/>
              </a:rPr>
              <a:t>DASAR YURIDIS</a:t>
            </a:r>
            <a:endParaRPr lang="id-ID" dirty="0">
              <a:solidFill>
                <a:schemeClr val="accent3">
                  <a:lumMod val="60000"/>
                  <a:lumOff val="40000"/>
                </a:schemeClr>
              </a:solidFill>
            </a:endParaRPr>
          </a:p>
        </p:txBody>
      </p:sp>
      <p:sp>
        <p:nvSpPr>
          <p:cNvPr id="3" name="Content Placeholder 2"/>
          <p:cNvSpPr>
            <a:spLocks noGrp="1"/>
          </p:cNvSpPr>
          <p:nvPr>
            <p:ph sz="quarter" idx="1"/>
          </p:nvPr>
        </p:nvSpPr>
        <p:spPr/>
        <p:txBody>
          <a:bodyPr>
            <a:normAutofit lnSpcReduction="10000"/>
          </a:bodyPr>
          <a:lstStyle/>
          <a:p>
            <a:pPr marL="609600" indent="-609600">
              <a:lnSpc>
                <a:spcPct val="150000"/>
              </a:lnSpc>
              <a:spcBef>
                <a:spcPts val="0"/>
              </a:spcBef>
            </a:pPr>
            <a:r>
              <a:rPr lang="en-US" dirty="0" smtClean="0">
                <a:latin typeface="Calisto MT" pitchFamily="18" charset="0"/>
              </a:rPr>
              <a:t>PP No. 19/2005 </a:t>
            </a:r>
            <a:r>
              <a:rPr lang="en-US" dirty="0" err="1" smtClean="0">
                <a:latin typeface="Calisto MT" pitchFamily="18" charset="0"/>
              </a:rPr>
              <a:t>pasal</a:t>
            </a:r>
            <a:r>
              <a:rPr lang="en-US" dirty="0" smtClean="0">
                <a:latin typeface="Calisto MT" pitchFamily="18" charset="0"/>
              </a:rPr>
              <a:t> 43 </a:t>
            </a:r>
            <a:r>
              <a:rPr lang="en-US" dirty="0" err="1" smtClean="0">
                <a:latin typeface="Calisto MT" pitchFamily="18" charset="0"/>
              </a:rPr>
              <a:t>ayat</a:t>
            </a:r>
            <a:r>
              <a:rPr lang="en-US" dirty="0" smtClean="0">
                <a:latin typeface="Calisto MT" pitchFamily="18" charset="0"/>
              </a:rPr>
              <a:t> (5): </a:t>
            </a:r>
            <a:r>
              <a:rPr lang="id-ID" dirty="0" smtClean="0">
                <a:latin typeface="Calisto MT" pitchFamily="18" charset="0"/>
              </a:rPr>
              <a:t>“Kelayakan isi, bahasa, penyajian, dan kegrafikaan buku teks pelajaran dinilai oleh BSNP dan ditetapkan dengan Peraturan Menteri.”</a:t>
            </a:r>
            <a:r>
              <a:rPr lang="en-US" dirty="0" smtClean="0">
                <a:latin typeface="Calisto MT" pitchFamily="18" charset="0"/>
              </a:rPr>
              <a:t> </a:t>
            </a:r>
          </a:p>
          <a:p>
            <a:pPr marL="609600" indent="-609600">
              <a:lnSpc>
                <a:spcPct val="150000"/>
              </a:lnSpc>
              <a:spcBef>
                <a:spcPts val="0"/>
              </a:spcBef>
            </a:pPr>
            <a:r>
              <a:rPr lang="en-US" dirty="0" err="1" smtClean="0"/>
              <a:t>Permendiknas</a:t>
            </a:r>
            <a:r>
              <a:rPr lang="id-ID" dirty="0" smtClean="0"/>
              <a:t> Nomor 2 Tahun 2008 tentang </a:t>
            </a:r>
            <a:r>
              <a:rPr lang="id-ID" dirty="0" smtClean="0"/>
              <a:t>Buku</a:t>
            </a:r>
          </a:p>
          <a:p>
            <a:pPr marL="609600" indent="-609600">
              <a:lnSpc>
                <a:spcPct val="150000"/>
              </a:lnSpc>
              <a:spcBef>
                <a:spcPts val="0"/>
              </a:spcBef>
            </a:pPr>
            <a:r>
              <a:rPr lang="id-ID" dirty="0" smtClean="0"/>
              <a:t>Permenag Nomor 2 tahun 2008 tentang SKL dan SI pendidikan agama islam dan bahasa arab di madrasah</a:t>
            </a:r>
            <a:endParaRPr lang="en-US" dirty="0" smtClean="0"/>
          </a:p>
          <a:p>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err="1" smtClean="0">
                <a:solidFill>
                  <a:schemeClr val="accent3">
                    <a:lumMod val="60000"/>
                    <a:lumOff val="40000"/>
                  </a:schemeClr>
                </a:solidFill>
                <a:effectLst>
                  <a:outerShdw blurRad="38100" dist="38100" dir="2700000" algn="tl">
                    <a:srgbClr val="C0C0C0"/>
                  </a:outerShdw>
                </a:effectLst>
                <a:latin typeface="Arial Narrow" pitchFamily="34" charset="0"/>
              </a:rPr>
              <a:t>Permendiknas</a:t>
            </a:r>
            <a:r>
              <a:rPr lang="id-ID" sz="3200" b="1" dirty="0" smtClean="0">
                <a:solidFill>
                  <a:schemeClr val="accent3">
                    <a:lumMod val="60000"/>
                    <a:lumOff val="40000"/>
                  </a:schemeClr>
                </a:solidFill>
                <a:effectLst>
                  <a:outerShdw blurRad="38100" dist="38100" dir="2700000" algn="tl">
                    <a:srgbClr val="C0C0C0"/>
                  </a:outerShdw>
                </a:effectLst>
                <a:latin typeface="Arial Narrow" pitchFamily="34" charset="0"/>
              </a:rPr>
              <a:t> Nomor 2 Tahun 2008</a:t>
            </a:r>
            <a:endParaRPr lang="id-ID" dirty="0">
              <a:solidFill>
                <a:schemeClr val="accent3">
                  <a:lumMod val="60000"/>
                  <a:lumOff val="40000"/>
                </a:schemeClr>
              </a:solidFill>
            </a:endParaRPr>
          </a:p>
        </p:txBody>
      </p:sp>
      <p:sp>
        <p:nvSpPr>
          <p:cNvPr id="3" name="Content Placeholder 2"/>
          <p:cNvSpPr>
            <a:spLocks noGrp="1"/>
          </p:cNvSpPr>
          <p:nvPr>
            <p:ph sz="quarter" idx="1"/>
          </p:nvPr>
        </p:nvSpPr>
        <p:spPr>
          <a:xfrm>
            <a:off x="457200" y="1600200"/>
            <a:ext cx="7829576" cy="4572000"/>
          </a:xfrm>
        </p:spPr>
        <p:txBody>
          <a:bodyPr/>
          <a:lstStyle/>
          <a:p>
            <a:pPr marL="990600" lvl="1" indent="-533400">
              <a:lnSpc>
                <a:spcPct val="90000"/>
              </a:lnSpc>
              <a:buFont typeface="Calibri" pitchFamily="34" charset="0"/>
              <a:buAutoNum type="arabicPeriod"/>
            </a:pPr>
            <a:r>
              <a:rPr lang="id-ID" sz="2000" dirty="0" smtClean="0">
                <a:latin typeface="Arial Narrow" pitchFamily="34" charset="0"/>
              </a:rPr>
              <a:t>Pasal 1: ” buku teks adalah buku acuan wajib untuk digunakan di satuan pendidikan dasar dan menengah atau perguruan tinggi yang memuat materi pembelajaran dalam rangka peningkatan keimanan, ketakwaan, akhlak mulia, dan kepribadian, penguasaan ilmu pengetahuan dan teknologi, peningkatan kepekaan dan kemampuan estetis, peningkatan kemampuan kinestetis dan kesehatan yang disusun berdasarkan standar nasional pendidikan. </a:t>
            </a:r>
          </a:p>
          <a:p>
            <a:pPr marL="990600" lvl="1" indent="-533400">
              <a:lnSpc>
                <a:spcPct val="90000"/>
              </a:lnSpc>
              <a:buFont typeface="Calibri" pitchFamily="34" charset="0"/>
              <a:buAutoNum type="arabicPeriod"/>
            </a:pPr>
            <a:r>
              <a:rPr lang="id-ID" sz="2000" dirty="0" smtClean="0">
                <a:latin typeface="Arial Narrow" pitchFamily="34" charset="0"/>
              </a:rPr>
              <a:t>Pasal 4 ayat (1): ” Buku teks pada jenjang pendidikan dasar dan menengah dinilai kelayakan-pakainya terlebih dahulu oleh Badan Standar Nasional Pendidikan sebelum digunakan oleh pendidik dan/atau peserta didik sebagai sumber belajar di satuan pendidikan”.</a:t>
            </a:r>
          </a:p>
          <a:p>
            <a:pPr marL="990600" lvl="1" indent="-533400">
              <a:lnSpc>
                <a:spcPct val="90000"/>
              </a:lnSpc>
              <a:buFont typeface="Calibri" pitchFamily="34" charset="0"/>
              <a:buAutoNum type="arabicPeriod"/>
            </a:pPr>
            <a:r>
              <a:rPr lang="id-ID" sz="2000" dirty="0" smtClean="0">
                <a:latin typeface="Arial Narrow" pitchFamily="34" charset="0"/>
              </a:rPr>
              <a:t>Pasal 10 ayat (1): ”satuan pendidikan dasar dan menengah menetapkan masa pakai buku teks sebagaimana dimaksud dalam Pasal 5 sesingkat-singkatnya 5 tahun”.</a:t>
            </a:r>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88952"/>
            <a:ext cx="7467600" cy="868346"/>
          </a:xfrm>
        </p:spPr>
        <p:txBody>
          <a:bodyPr>
            <a:normAutofit fontScale="90000"/>
          </a:bodyPr>
          <a:lstStyle/>
          <a:p>
            <a:pPr algn="ctr"/>
            <a:r>
              <a:rPr lang="id-ID" dirty="0" smtClean="0">
                <a:solidFill>
                  <a:schemeClr val="accent1">
                    <a:lumMod val="75000"/>
                  </a:schemeClr>
                </a:solidFill>
              </a:rPr>
              <a:t/>
            </a:r>
            <a:br>
              <a:rPr lang="id-ID" dirty="0" smtClean="0">
                <a:solidFill>
                  <a:schemeClr val="accent1">
                    <a:lumMod val="75000"/>
                  </a:schemeClr>
                </a:solidFill>
              </a:rPr>
            </a:br>
            <a:r>
              <a:rPr lang="en-US" b="1" dirty="0" smtClean="0">
                <a:effectLst>
                  <a:outerShdw blurRad="38100" dist="38100" dir="2700000" algn="tl">
                    <a:srgbClr val="C0C0C0"/>
                  </a:outerShdw>
                </a:effectLst>
                <a:latin typeface="Arial Narrow" pitchFamily="34" charset="0"/>
              </a:rPr>
              <a:t>TUJUAN</a:t>
            </a:r>
            <a:endParaRPr lang="id-ID" dirty="0">
              <a:solidFill>
                <a:schemeClr val="accent1">
                  <a:lumMod val="75000"/>
                </a:schemeClr>
              </a:solidFill>
            </a:endParaRPr>
          </a:p>
        </p:txBody>
      </p:sp>
      <p:sp>
        <p:nvSpPr>
          <p:cNvPr id="6" name="Content Placeholder 5"/>
          <p:cNvSpPr>
            <a:spLocks noGrp="1"/>
          </p:cNvSpPr>
          <p:nvPr>
            <p:ph sz="quarter" idx="1"/>
          </p:nvPr>
        </p:nvSpPr>
        <p:spPr>
          <a:xfrm>
            <a:off x="457200" y="1600200"/>
            <a:ext cx="7467600" cy="1685924"/>
          </a:xfrm>
        </p:spPr>
        <p:txBody>
          <a:bodyPr/>
          <a:lstStyle/>
          <a:p>
            <a:pPr marL="0" indent="0" algn="just">
              <a:buNone/>
            </a:pPr>
            <a:r>
              <a:rPr lang="en-US" dirty="0" err="1" smtClean="0">
                <a:latin typeface="Arial Narrow" pitchFamily="34" charset="0"/>
              </a:rPr>
              <a:t>Memperoleh</a:t>
            </a:r>
            <a:r>
              <a:rPr lang="en-US" dirty="0" smtClean="0">
                <a:latin typeface="Arial Narrow" pitchFamily="34" charset="0"/>
              </a:rPr>
              <a:t> </a:t>
            </a:r>
            <a:r>
              <a:rPr lang="en-US" dirty="0" err="1" smtClean="0">
                <a:latin typeface="Arial Narrow" pitchFamily="34" charset="0"/>
              </a:rPr>
              <a:t>buku</a:t>
            </a:r>
            <a:r>
              <a:rPr lang="en-US" dirty="0" smtClean="0">
                <a:latin typeface="Arial Narrow" pitchFamily="34" charset="0"/>
              </a:rPr>
              <a:t> </a:t>
            </a:r>
            <a:r>
              <a:rPr lang="en-US" dirty="0" err="1" smtClean="0">
                <a:latin typeface="Arial Narrow" pitchFamily="34" charset="0"/>
              </a:rPr>
              <a:t>teks</a:t>
            </a:r>
            <a:r>
              <a:rPr lang="en-US" dirty="0" smtClean="0">
                <a:latin typeface="Arial Narrow" pitchFamily="34" charset="0"/>
              </a:rPr>
              <a:t> </a:t>
            </a:r>
            <a:r>
              <a:rPr lang="en-US" dirty="0" err="1" smtClean="0">
                <a:latin typeface="Arial Narrow" pitchFamily="34" charset="0"/>
              </a:rPr>
              <a:t>pelajaran</a:t>
            </a:r>
            <a:r>
              <a:rPr lang="en-US" dirty="0" smtClean="0">
                <a:latin typeface="Arial Narrow" pitchFamily="34" charset="0"/>
              </a:rPr>
              <a:t> yang </a:t>
            </a:r>
            <a:r>
              <a:rPr lang="en-US" dirty="0" err="1" smtClean="0">
                <a:latin typeface="Arial Narrow" pitchFamily="34" charset="0"/>
              </a:rPr>
              <a:t>memiliki</a:t>
            </a:r>
            <a:r>
              <a:rPr lang="en-US" dirty="0" smtClean="0">
                <a:latin typeface="Arial Narrow" pitchFamily="34" charset="0"/>
              </a:rPr>
              <a:t> </a:t>
            </a:r>
            <a:r>
              <a:rPr lang="en-US" dirty="0" err="1" smtClean="0">
                <a:latin typeface="Arial Narrow" pitchFamily="34" charset="0"/>
              </a:rPr>
              <a:t>kelayakan</a:t>
            </a:r>
            <a:r>
              <a:rPr lang="en-US" dirty="0" smtClean="0">
                <a:latin typeface="Arial Narrow" pitchFamily="34" charset="0"/>
              </a:rPr>
              <a:t> </a:t>
            </a:r>
            <a:r>
              <a:rPr lang="en-US" dirty="0" err="1" smtClean="0">
                <a:latin typeface="Arial Narrow" pitchFamily="34" charset="0"/>
              </a:rPr>
              <a:t>isi</a:t>
            </a:r>
            <a:r>
              <a:rPr lang="en-US" dirty="0" smtClean="0">
                <a:latin typeface="Arial Narrow" pitchFamily="34" charset="0"/>
              </a:rPr>
              <a:t>, </a:t>
            </a:r>
            <a:r>
              <a:rPr lang="en-US" dirty="0" err="1" smtClean="0">
                <a:latin typeface="Arial Narrow" pitchFamily="34" charset="0"/>
              </a:rPr>
              <a:t>bahasa</a:t>
            </a:r>
            <a:r>
              <a:rPr lang="en-US" dirty="0" smtClean="0">
                <a:latin typeface="Arial Narrow" pitchFamily="34" charset="0"/>
              </a:rPr>
              <a:t>, </a:t>
            </a:r>
            <a:r>
              <a:rPr lang="en-US" dirty="0" err="1" smtClean="0">
                <a:latin typeface="Arial Narrow" pitchFamily="34" charset="0"/>
              </a:rPr>
              <a:t>penyajian</a:t>
            </a:r>
            <a:r>
              <a:rPr lang="en-US" dirty="0" smtClean="0">
                <a:latin typeface="Arial Narrow" pitchFamily="34" charset="0"/>
              </a:rPr>
              <a:t>, </a:t>
            </a:r>
            <a:r>
              <a:rPr lang="en-US" dirty="0" err="1" smtClean="0">
                <a:latin typeface="Arial Narrow" pitchFamily="34" charset="0"/>
              </a:rPr>
              <a:t>dan</a:t>
            </a:r>
            <a:r>
              <a:rPr lang="en-US" dirty="0" smtClean="0">
                <a:latin typeface="Arial Narrow" pitchFamily="34" charset="0"/>
              </a:rPr>
              <a:t> </a:t>
            </a:r>
            <a:r>
              <a:rPr lang="en-US" dirty="0" err="1" smtClean="0">
                <a:latin typeface="Arial Narrow" pitchFamily="34" charset="0"/>
              </a:rPr>
              <a:t>kegrafikaan</a:t>
            </a:r>
            <a:r>
              <a:rPr lang="en-US" dirty="0" smtClean="0">
                <a:latin typeface="Arial Narrow" pitchFamily="34" charset="0"/>
              </a:rPr>
              <a:t> </a:t>
            </a:r>
            <a:r>
              <a:rPr lang="en-US" dirty="0" err="1" smtClean="0">
                <a:latin typeface="Arial Narrow" pitchFamily="34" charset="0"/>
              </a:rPr>
              <a:t>pada</a:t>
            </a:r>
            <a:r>
              <a:rPr lang="en-US" dirty="0" smtClean="0">
                <a:latin typeface="Arial Narrow" pitchFamily="34" charset="0"/>
              </a:rPr>
              <a:t> </a:t>
            </a:r>
            <a:r>
              <a:rPr lang="en-US" dirty="0" err="1" smtClean="0">
                <a:latin typeface="Arial Narrow" pitchFamily="34" charset="0"/>
              </a:rPr>
              <a:t>jenjang</a:t>
            </a:r>
            <a:r>
              <a:rPr lang="en-US" dirty="0" smtClean="0">
                <a:latin typeface="Arial Narrow" pitchFamily="34" charset="0"/>
              </a:rPr>
              <a:t> </a:t>
            </a:r>
            <a:r>
              <a:rPr lang="en-US" dirty="0" err="1" smtClean="0">
                <a:latin typeface="Arial Narrow" pitchFamily="34" charset="0"/>
              </a:rPr>
              <a:t>pendidikan</a:t>
            </a:r>
            <a:r>
              <a:rPr lang="en-US" dirty="0" smtClean="0">
                <a:latin typeface="Arial Narrow" pitchFamily="34" charset="0"/>
              </a:rPr>
              <a:t> SD/MI, SMP/MTs/SMA/MA, </a:t>
            </a:r>
            <a:r>
              <a:rPr lang="en-US" dirty="0" err="1" smtClean="0">
                <a:latin typeface="Arial Narrow" pitchFamily="34" charset="0"/>
              </a:rPr>
              <a:t>dan</a:t>
            </a:r>
            <a:r>
              <a:rPr lang="en-US" dirty="0" smtClean="0">
                <a:latin typeface="Arial Narrow" pitchFamily="34" charset="0"/>
              </a:rPr>
              <a:t> SMK</a:t>
            </a:r>
          </a:p>
          <a:p>
            <a:pPr algn="just">
              <a:buNone/>
            </a:pP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KRITERIA PENYUSUNAN BUKU AJAR</a:t>
            </a:r>
            <a:endParaRPr lang="id-ID" dirty="0"/>
          </a:p>
        </p:txBody>
      </p:sp>
      <p:sp>
        <p:nvSpPr>
          <p:cNvPr id="3" name="Content Placeholder 2"/>
          <p:cNvSpPr>
            <a:spLocks noGrp="1"/>
          </p:cNvSpPr>
          <p:nvPr>
            <p:ph sz="quarter" idx="1"/>
          </p:nvPr>
        </p:nvSpPr>
        <p:spPr>
          <a:xfrm>
            <a:off x="571472" y="1600200"/>
            <a:ext cx="3071834" cy="4186254"/>
          </a:xfrm>
        </p:spPr>
        <p:txBody>
          <a:bodyPr>
            <a:normAutofit fontScale="92500"/>
          </a:bodyPr>
          <a:lstStyle/>
          <a:p>
            <a:r>
              <a:rPr lang="id-ID" dirty="0" smtClean="0">
                <a:solidFill>
                  <a:schemeClr val="accent1">
                    <a:lumMod val="75000"/>
                  </a:schemeClr>
                </a:solidFill>
                <a:effectLst>
                  <a:glow rad="101600">
                    <a:schemeClr val="accent1">
                      <a:satMod val="175000"/>
                      <a:alpha val="40000"/>
                    </a:schemeClr>
                  </a:glow>
                </a:effectLst>
              </a:rPr>
              <a:t>Badan standar nasional pendidikan (BSNP) mengeluarkan suatu pedoman penulisan buku teks yang di dalamnya menjelaskan tentang prinsip-prinsip penulisan buku</a:t>
            </a:r>
          </a:p>
          <a:p>
            <a:pPr algn="just"/>
            <a:endParaRPr lang="id-ID" dirty="0"/>
          </a:p>
        </p:txBody>
      </p:sp>
      <p:sp>
        <p:nvSpPr>
          <p:cNvPr id="5" name="Content Placeholder 4"/>
          <p:cNvSpPr>
            <a:spLocks noGrp="1"/>
          </p:cNvSpPr>
          <p:nvPr>
            <p:ph sz="quarter" idx="2"/>
          </p:nvPr>
        </p:nvSpPr>
        <p:spPr>
          <a:xfrm>
            <a:off x="5072066" y="1600200"/>
            <a:ext cx="3214710" cy="4572000"/>
          </a:xfrm>
        </p:spPr>
        <p:txBody>
          <a:bodyPr>
            <a:normAutofit fontScale="92500"/>
          </a:bodyPr>
          <a:lstStyle/>
          <a:p>
            <a:pPr lvl="0"/>
            <a:r>
              <a:rPr lang="id-ID" dirty="0" smtClean="0">
                <a:solidFill>
                  <a:schemeClr val="accent1">
                    <a:lumMod val="75000"/>
                  </a:schemeClr>
                </a:solidFill>
                <a:effectLst>
                  <a:glow rad="101600">
                    <a:schemeClr val="accent1">
                      <a:satMod val="175000"/>
                      <a:alpha val="40000"/>
                    </a:schemeClr>
                  </a:glow>
                </a:effectLst>
              </a:rPr>
              <a:t>Kebermaknaan </a:t>
            </a:r>
          </a:p>
          <a:p>
            <a:pPr lvl="0"/>
            <a:r>
              <a:rPr lang="id-ID" dirty="0" smtClean="0">
                <a:solidFill>
                  <a:schemeClr val="accent1">
                    <a:lumMod val="75000"/>
                  </a:schemeClr>
                </a:solidFill>
                <a:effectLst>
                  <a:glow rad="101600">
                    <a:schemeClr val="accent1">
                      <a:satMod val="175000"/>
                      <a:alpha val="40000"/>
                    </a:schemeClr>
                  </a:glow>
                </a:effectLst>
              </a:rPr>
              <a:t>Keotentikan </a:t>
            </a:r>
          </a:p>
          <a:p>
            <a:pPr lvl="0"/>
            <a:r>
              <a:rPr lang="id-ID" dirty="0" smtClean="0">
                <a:solidFill>
                  <a:schemeClr val="accent1">
                    <a:lumMod val="75000"/>
                  </a:schemeClr>
                </a:solidFill>
                <a:effectLst>
                  <a:glow rad="101600">
                    <a:schemeClr val="accent1">
                      <a:satMod val="175000"/>
                      <a:alpha val="40000"/>
                    </a:schemeClr>
                  </a:glow>
                </a:effectLst>
              </a:rPr>
              <a:t>Keterpaduan</a:t>
            </a:r>
          </a:p>
          <a:p>
            <a:pPr lvl="0"/>
            <a:r>
              <a:rPr lang="id-ID" dirty="0" smtClean="0">
                <a:solidFill>
                  <a:schemeClr val="accent1">
                    <a:lumMod val="75000"/>
                  </a:schemeClr>
                </a:solidFill>
                <a:effectLst>
                  <a:glow rad="101600">
                    <a:schemeClr val="accent1">
                      <a:satMod val="175000"/>
                      <a:alpha val="40000"/>
                    </a:schemeClr>
                  </a:glow>
                </a:effectLst>
              </a:rPr>
              <a:t>Keberfungsian </a:t>
            </a:r>
          </a:p>
          <a:p>
            <a:pPr lvl="0"/>
            <a:r>
              <a:rPr lang="id-ID" dirty="0" smtClean="0">
                <a:solidFill>
                  <a:schemeClr val="accent1">
                    <a:lumMod val="75000"/>
                  </a:schemeClr>
                </a:solidFill>
                <a:effectLst>
                  <a:glow rad="101600">
                    <a:schemeClr val="accent1">
                      <a:satMod val="175000"/>
                      <a:alpha val="40000"/>
                    </a:schemeClr>
                  </a:glow>
                </a:effectLst>
              </a:rPr>
              <a:t>Performansi komunikatif </a:t>
            </a:r>
          </a:p>
          <a:p>
            <a:pPr lvl="0"/>
            <a:r>
              <a:rPr lang="id-ID" dirty="0" smtClean="0">
                <a:solidFill>
                  <a:schemeClr val="accent1">
                    <a:lumMod val="75000"/>
                  </a:schemeClr>
                </a:solidFill>
                <a:effectLst>
                  <a:glow rad="101600">
                    <a:schemeClr val="accent1">
                      <a:satMod val="175000"/>
                      <a:alpha val="40000"/>
                    </a:schemeClr>
                  </a:glow>
                </a:effectLst>
              </a:rPr>
              <a:t>Kebertautan</a:t>
            </a:r>
          </a:p>
          <a:p>
            <a:pPr lvl="0"/>
            <a:r>
              <a:rPr lang="id-ID" dirty="0" smtClean="0">
                <a:solidFill>
                  <a:schemeClr val="accent1">
                    <a:lumMod val="75000"/>
                  </a:schemeClr>
                </a:solidFill>
                <a:effectLst>
                  <a:glow rad="101600">
                    <a:schemeClr val="accent1">
                      <a:satMod val="175000"/>
                      <a:alpha val="40000"/>
                    </a:schemeClr>
                  </a:glow>
                </a:effectLst>
              </a:rPr>
              <a:t>Penilaian</a:t>
            </a:r>
          </a:p>
          <a:p>
            <a:pPr>
              <a:buNone/>
            </a:pPr>
            <a:endParaRPr lang="id-ID" dirty="0" smtClean="0"/>
          </a:p>
          <a:p>
            <a:endParaRPr lang="id-ID" dirty="0"/>
          </a:p>
        </p:txBody>
      </p:sp>
      <p:sp>
        <p:nvSpPr>
          <p:cNvPr id="4" name="Content Placeholder 2"/>
          <p:cNvSpPr txBox="1">
            <a:spLocks/>
          </p:cNvSpPr>
          <p:nvPr/>
        </p:nvSpPr>
        <p:spPr>
          <a:xfrm>
            <a:off x="4429124" y="1571612"/>
            <a:ext cx="3471858" cy="487375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ight Arrow 5"/>
          <p:cNvSpPr/>
          <p:nvPr/>
        </p:nvSpPr>
        <p:spPr>
          <a:xfrm>
            <a:off x="3714744" y="3429000"/>
            <a:ext cx="1000132"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7467600" cy="785818"/>
          </a:xfrm>
        </p:spPr>
        <p:txBody>
          <a:bodyPr>
            <a:noAutofit/>
          </a:bodyPr>
          <a:lstStyle/>
          <a:p>
            <a:pPr lvl="0" algn="ctr"/>
            <a:r>
              <a:rPr lang="id-ID" sz="2000" b="1" dirty="0" smtClean="0">
                <a:solidFill>
                  <a:schemeClr val="accent1">
                    <a:lumMod val="75000"/>
                  </a:schemeClr>
                </a:solidFill>
                <a:effectLst>
                  <a:glow rad="139700">
                    <a:schemeClr val="accent1">
                      <a:satMod val="175000"/>
                      <a:alpha val="40000"/>
                    </a:schemeClr>
                  </a:glow>
                </a:effectLst>
              </a:rPr>
              <a:t>beberapa faktor yang dapat dijadikan bahan penilaian terhadap sebuah buku pelajaran</a:t>
            </a:r>
            <a:endParaRPr lang="id-ID" sz="2000" b="1" dirty="0">
              <a:solidFill>
                <a:schemeClr val="accent1">
                  <a:lumMod val="75000"/>
                </a:schemeClr>
              </a:solidFill>
              <a:effectLst>
                <a:glow rad="139700">
                  <a:schemeClr val="accent1">
                    <a:satMod val="175000"/>
                    <a:alpha val="40000"/>
                  </a:schemeClr>
                </a:glow>
              </a:effectLst>
            </a:endParaRPr>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lvl="0">
              <a:lnSpc>
                <a:spcPct val="170000"/>
              </a:lnSpc>
              <a:buFont typeface="Wingdings" pitchFamily="2" charset="2"/>
              <a:buChar char="q"/>
            </a:pPr>
            <a:r>
              <a:rPr lang="id-ID" b="1" dirty="0"/>
              <a:t>Kelayakan </a:t>
            </a:r>
            <a:r>
              <a:rPr lang="id-ID" b="1" dirty="0" smtClean="0"/>
              <a:t>Isi</a:t>
            </a:r>
            <a:endParaRPr lang="id-ID" b="1" dirty="0"/>
          </a:p>
          <a:p>
            <a:pPr lvl="1">
              <a:lnSpc>
                <a:spcPct val="170000"/>
              </a:lnSpc>
              <a:buFont typeface="Wingdings" pitchFamily="2" charset="2"/>
              <a:buChar char="§"/>
            </a:pPr>
            <a:r>
              <a:rPr lang="id-ID" dirty="0" smtClean="0"/>
              <a:t>Kesesuaian </a:t>
            </a:r>
            <a:r>
              <a:rPr lang="id-ID" dirty="0"/>
              <a:t>Uraian Materi dengan SK dan KD</a:t>
            </a:r>
          </a:p>
          <a:p>
            <a:pPr lvl="2" indent="-280988">
              <a:lnSpc>
                <a:spcPct val="170000"/>
              </a:lnSpc>
              <a:buFont typeface="Wingdings" pitchFamily="2" charset="2"/>
              <a:buChar char="ü"/>
            </a:pPr>
            <a:r>
              <a:rPr lang="id-ID" dirty="0" smtClean="0"/>
              <a:t>Kelengkapan </a:t>
            </a:r>
            <a:r>
              <a:rPr lang="id-ID" dirty="0"/>
              <a:t>Materi</a:t>
            </a:r>
          </a:p>
          <a:p>
            <a:pPr lvl="2" indent="-280988">
              <a:lnSpc>
                <a:spcPct val="170000"/>
              </a:lnSpc>
              <a:buFont typeface="Wingdings" pitchFamily="2" charset="2"/>
              <a:buChar char="ü"/>
            </a:pPr>
            <a:r>
              <a:rPr lang="id-ID" dirty="0" smtClean="0"/>
              <a:t>Kedalaman </a:t>
            </a:r>
            <a:r>
              <a:rPr lang="id-ID" dirty="0"/>
              <a:t>materi</a:t>
            </a:r>
          </a:p>
          <a:p>
            <a:pPr lvl="1">
              <a:lnSpc>
                <a:spcPct val="170000"/>
              </a:lnSpc>
              <a:buFont typeface="Wingdings" pitchFamily="2" charset="2"/>
              <a:buChar char="§"/>
            </a:pPr>
            <a:r>
              <a:rPr lang="id-ID" dirty="0" smtClean="0"/>
              <a:t>Keakuratan </a:t>
            </a:r>
            <a:r>
              <a:rPr lang="id-ID" dirty="0"/>
              <a:t>Materi</a:t>
            </a:r>
          </a:p>
          <a:p>
            <a:pPr lvl="1">
              <a:lnSpc>
                <a:spcPct val="170000"/>
              </a:lnSpc>
              <a:buFont typeface="Wingdings" pitchFamily="2" charset="2"/>
              <a:buChar char="§"/>
            </a:pPr>
            <a:r>
              <a:rPr lang="id-ID" dirty="0" smtClean="0"/>
              <a:t>Materi </a:t>
            </a:r>
            <a:r>
              <a:rPr lang="id-ID" dirty="0"/>
              <a:t>Pendukung </a:t>
            </a:r>
            <a:r>
              <a:rPr lang="id-ID" dirty="0" smtClean="0"/>
              <a:t>Pembelajaran</a:t>
            </a:r>
            <a:endParaRPr lang="id-ID" dirty="0"/>
          </a:p>
        </p:txBody>
      </p:sp>
      <p:sp>
        <p:nvSpPr>
          <p:cNvPr id="4" name="Content Placeholder 3"/>
          <p:cNvSpPr>
            <a:spLocks noGrp="1"/>
          </p:cNvSpPr>
          <p:nvPr>
            <p:ph sz="quarter" idx="2"/>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lvl="0">
              <a:lnSpc>
                <a:spcPct val="170000"/>
              </a:lnSpc>
              <a:buFont typeface="Wingdings" pitchFamily="2" charset="2"/>
              <a:buChar char="q"/>
            </a:pPr>
            <a:r>
              <a:rPr lang="id-ID" b="1" dirty="0" smtClean="0"/>
              <a:t>Kelayakan Penyajian</a:t>
            </a:r>
          </a:p>
          <a:p>
            <a:pPr lvl="1">
              <a:lnSpc>
                <a:spcPct val="170000"/>
              </a:lnSpc>
              <a:buFont typeface="Wingdings" pitchFamily="2" charset="2"/>
              <a:buChar char="§"/>
            </a:pPr>
            <a:r>
              <a:rPr lang="id-ID" dirty="0" smtClean="0"/>
              <a:t>Teknik Penyajian</a:t>
            </a:r>
          </a:p>
          <a:p>
            <a:pPr lvl="1">
              <a:lnSpc>
                <a:spcPct val="170000"/>
              </a:lnSpc>
              <a:buFont typeface="Wingdings" pitchFamily="2" charset="2"/>
              <a:buChar char="§"/>
            </a:pPr>
            <a:r>
              <a:rPr lang="id-ID" dirty="0" smtClean="0"/>
              <a:t>Penyajian Pembelajaran</a:t>
            </a:r>
          </a:p>
          <a:p>
            <a:pPr lvl="1">
              <a:lnSpc>
                <a:spcPct val="170000"/>
              </a:lnSpc>
              <a:buFont typeface="Wingdings" pitchFamily="2" charset="2"/>
              <a:buChar char="§"/>
            </a:pPr>
            <a:r>
              <a:rPr lang="id-ID" dirty="0" smtClean="0"/>
              <a:t>Pendukung Penyajian</a:t>
            </a:r>
          </a:p>
          <a:p>
            <a:pPr lvl="2">
              <a:lnSpc>
                <a:spcPct val="170000"/>
              </a:lnSpc>
              <a:buFont typeface="Wingdings" pitchFamily="2" charset="2"/>
              <a:buChar char="ü"/>
            </a:pPr>
            <a:r>
              <a:rPr lang="id-ID" dirty="0" smtClean="0"/>
              <a:t>Pengantar </a:t>
            </a:r>
          </a:p>
          <a:p>
            <a:pPr lvl="2">
              <a:lnSpc>
                <a:spcPct val="170000"/>
              </a:lnSpc>
              <a:buFont typeface="Wingdings" pitchFamily="2" charset="2"/>
              <a:buChar char="ü"/>
            </a:pPr>
            <a:r>
              <a:rPr lang="id-ID" dirty="0" smtClean="0"/>
              <a:t>Pendahuluan </a:t>
            </a:r>
          </a:p>
          <a:p>
            <a:pPr lvl="2">
              <a:lnSpc>
                <a:spcPct val="170000"/>
              </a:lnSpc>
              <a:buFont typeface="Wingdings" pitchFamily="2" charset="2"/>
              <a:buChar char="ü"/>
            </a:pPr>
            <a:r>
              <a:rPr lang="id-ID" dirty="0" smtClean="0"/>
              <a:t>Daftar transliterasi Arab – Latin </a:t>
            </a:r>
          </a:p>
          <a:p>
            <a:pPr lvl="2">
              <a:lnSpc>
                <a:spcPct val="170000"/>
              </a:lnSpc>
              <a:buFont typeface="Wingdings" pitchFamily="2" charset="2"/>
              <a:buChar char="ü"/>
            </a:pPr>
            <a:r>
              <a:rPr lang="id-ID" dirty="0" smtClean="0"/>
              <a:t>Glosarium </a:t>
            </a:r>
          </a:p>
          <a:p>
            <a:pPr lvl="2">
              <a:lnSpc>
                <a:spcPct val="170000"/>
              </a:lnSpc>
              <a:buFont typeface="Wingdings" pitchFamily="2" charset="2"/>
              <a:buChar char="ü"/>
            </a:pPr>
            <a:r>
              <a:rPr lang="id-ID" dirty="0" smtClean="0"/>
              <a:t>Indeks </a:t>
            </a:r>
          </a:p>
          <a:p>
            <a:pPr lvl="2">
              <a:lnSpc>
                <a:spcPct val="170000"/>
              </a:lnSpc>
              <a:buFont typeface="Wingdings" pitchFamily="2" charset="2"/>
              <a:buChar char="ü"/>
            </a:pPr>
            <a:r>
              <a:rPr lang="id-ID" dirty="0" smtClean="0"/>
              <a:t>Daftar pustaka </a:t>
            </a:r>
          </a:p>
          <a:p>
            <a:pPr>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214290"/>
            <a:ext cx="7100894" cy="500066"/>
          </a:xfrm>
        </p:spPr>
        <p:txBody>
          <a:bodyPr>
            <a:normAutofit fontScale="90000"/>
          </a:bodyPr>
          <a:lstStyle/>
          <a:p>
            <a:r>
              <a:rPr lang="id-ID" dirty="0" smtClean="0">
                <a:solidFill>
                  <a:schemeClr val="accent1"/>
                </a:solidFill>
              </a:rPr>
              <a:t>Kelayakan isi</a:t>
            </a:r>
            <a:endParaRPr lang="id-ID" dirty="0">
              <a:solidFill>
                <a:schemeClr val="accent1"/>
              </a:solidFill>
            </a:endParaRPr>
          </a:p>
        </p:txBody>
      </p:sp>
      <p:sp>
        <p:nvSpPr>
          <p:cNvPr id="3" name="Subtitle 2"/>
          <p:cNvSpPr>
            <a:spLocks noGrp="1"/>
          </p:cNvSpPr>
          <p:nvPr>
            <p:ph type="subTitle" idx="1"/>
          </p:nvPr>
        </p:nvSpPr>
        <p:spPr>
          <a:xfrm>
            <a:off x="857224" y="928670"/>
            <a:ext cx="7929618" cy="5446252"/>
          </a:xfrm>
        </p:spPr>
        <p:txBody>
          <a:bodyPr>
            <a:normAutofit fontScale="92500" lnSpcReduction="10000"/>
          </a:bodyPr>
          <a:lstStyle/>
          <a:p>
            <a:pPr lvl="0"/>
            <a:r>
              <a:rPr lang="id-ID" dirty="0" smtClean="0">
                <a:solidFill>
                  <a:schemeClr val="accent1"/>
                </a:solidFill>
                <a:effectLst>
                  <a:outerShdw blurRad="38100" dist="38100" dir="2700000" algn="tl">
                    <a:srgbClr val="000000">
                      <a:alpha val="43137"/>
                    </a:srgbClr>
                  </a:outerShdw>
                </a:effectLst>
              </a:rPr>
              <a:t>1. Kesesuaian Uraian Materi dengan SK dan KD</a:t>
            </a:r>
          </a:p>
          <a:p>
            <a:pPr marL="265113" algn="just">
              <a:lnSpc>
                <a:spcPct val="150000"/>
              </a:lnSpc>
            </a:pPr>
            <a:r>
              <a:rPr lang="id-ID" b="0" dirty="0" smtClean="0">
                <a:solidFill>
                  <a:schemeClr val="tx1"/>
                </a:solidFill>
              </a:rPr>
              <a:t>Materi yang termuat dalam buku teks harus jelas dan sesuai dengan standar kompetensi dan kompetensi dasar yang telah ditetapkan oleh BSNP dalam standar isi. Kesesuain materi ini meliputi kelengkapan materi dan kedalaman materi yang disajikan.</a:t>
            </a:r>
          </a:p>
          <a:p>
            <a:pPr marL="608013" indent="-342900" algn="just">
              <a:lnSpc>
                <a:spcPct val="150000"/>
              </a:lnSpc>
            </a:pPr>
            <a:r>
              <a:rPr lang="id-ID" b="0" dirty="0" smtClean="0">
                <a:solidFill>
                  <a:schemeClr val="tx1"/>
                </a:solidFill>
              </a:rPr>
              <a:t>a. Kelengkapan materi</a:t>
            </a:r>
          </a:p>
          <a:p>
            <a:pPr marL="530225" algn="just">
              <a:lnSpc>
                <a:spcPct val="150000"/>
              </a:lnSpc>
            </a:pPr>
            <a:r>
              <a:rPr lang="id-ID" b="0" dirty="0" smtClean="0">
                <a:solidFill>
                  <a:schemeClr val="tx1"/>
                </a:solidFill>
              </a:rPr>
              <a:t>Materi yang disajikan mencakup semua materi yang terkandung dalam Standar Kompetensi (SK) dan Kompetensi Dasar (KD)  tanpa menyebutkan SK dan KD secara eksplisit.</a:t>
            </a:r>
          </a:p>
          <a:p>
            <a:pPr marL="608013" indent="-342900" algn="just">
              <a:lnSpc>
                <a:spcPct val="150000"/>
              </a:lnSpc>
            </a:pPr>
            <a:r>
              <a:rPr lang="id-ID" b="0" dirty="0" smtClean="0">
                <a:solidFill>
                  <a:schemeClr val="tx1"/>
                </a:solidFill>
              </a:rPr>
              <a:t>b. Kedalaman materi</a:t>
            </a:r>
          </a:p>
          <a:p>
            <a:pPr marL="530225" algn="just">
              <a:lnSpc>
                <a:spcPct val="150000"/>
              </a:lnSpc>
            </a:pPr>
            <a:r>
              <a:rPr lang="id-ID" b="0" dirty="0" smtClean="0">
                <a:solidFill>
                  <a:schemeClr val="tx1"/>
                </a:solidFill>
              </a:rPr>
              <a:t>Materi memberikan ketuntasan belajar sesuai dengan tingkat pendidikan dan sesuai dengan SK dan KD. Tingkat kesulitan konsep sesuai dengan perkembangan peserta didik dan tidak ada tumpang tindih antarkelas, maupun antarjenjang pendidikan </a:t>
            </a:r>
          </a:p>
          <a:p>
            <a:pPr marL="265113" algn="just">
              <a:lnSpc>
                <a:spcPct val="150000"/>
              </a:lnSpc>
            </a:pPr>
            <a:endParaRPr lang="id-ID" b="0" dirty="0" smtClean="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266</TotalTime>
  <Words>862</Words>
  <Application>Microsoft Office PowerPoint</Application>
  <PresentationFormat>On-screen Show (4:3)</PresentationFormat>
  <Paragraphs>214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PENILAIAN BUKU PELAJARAN BAHASA ARAB </vt:lpstr>
      <vt:lpstr>Slide 2</vt:lpstr>
      <vt:lpstr>DASAR PEMIKIRAN</vt:lpstr>
      <vt:lpstr>DASAR YURIDIS</vt:lpstr>
      <vt:lpstr>Permendiknas Nomor 2 Tahun 2008</vt:lpstr>
      <vt:lpstr> TUJUAN</vt:lpstr>
      <vt:lpstr>KRITERIA PENYUSUNAN BUKU AJAR</vt:lpstr>
      <vt:lpstr>beberapa faktor yang dapat dijadikan bahan penilaian terhadap sebuah buku pelajaran</vt:lpstr>
      <vt:lpstr>Kelayakan isi</vt:lpstr>
      <vt:lpstr>Slide 10</vt:lpstr>
      <vt:lpstr>Kelayakan Penyajian </vt:lpstr>
      <vt:lpstr>Slide 12</vt:lpstr>
      <vt:lpstr>Slide 13</vt:lpstr>
      <vt:lpstr>INSTRUMEN PENILAIAN BUKU TEKS PELAJARAN BAHASA ARAB </vt:lpstr>
      <vt:lpstr>sekian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zaki_ah</dc:creator>
  <cp:lastModifiedBy>zaki</cp:lastModifiedBy>
  <cp:revision>24</cp:revision>
  <dcterms:created xsi:type="dcterms:W3CDTF">2011-11-22T07:19:41Z</dcterms:created>
  <dcterms:modified xsi:type="dcterms:W3CDTF">2011-11-24T08:41:12Z</dcterms:modified>
</cp:coreProperties>
</file>